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4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5.xml" ContentType="application/vnd.openxmlformats-officedocument.drawingml.chartshape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1"/>
  </p:notesMasterIdLst>
  <p:handoutMasterIdLst>
    <p:handoutMasterId r:id="rId32"/>
  </p:handoutMasterIdLst>
  <p:sldIdLst>
    <p:sldId id="286" r:id="rId2"/>
    <p:sldId id="324" r:id="rId3"/>
    <p:sldId id="334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277" r:id="rId12"/>
    <p:sldId id="358" r:id="rId13"/>
    <p:sldId id="283" r:id="rId14"/>
    <p:sldId id="320" r:id="rId15"/>
    <p:sldId id="359" r:id="rId16"/>
    <p:sldId id="304" r:id="rId17"/>
    <p:sldId id="305" r:id="rId18"/>
    <p:sldId id="345" r:id="rId19"/>
    <p:sldId id="360" r:id="rId20"/>
    <p:sldId id="347" r:id="rId21"/>
    <p:sldId id="348" r:id="rId22"/>
    <p:sldId id="362" r:id="rId23"/>
    <p:sldId id="350" r:id="rId24"/>
    <p:sldId id="364" r:id="rId25"/>
    <p:sldId id="365" r:id="rId26"/>
    <p:sldId id="363" r:id="rId27"/>
    <p:sldId id="344" r:id="rId28"/>
    <p:sldId id="332" r:id="rId29"/>
    <p:sldId id="323" r:id="rId30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E03E87"/>
    <a:srgbClr val="D34B68"/>
    <a:srgbClr val="CC00FF"/>
    <a:srgbClr val="FF99FF"/>
    <a:srgbClr val="66CCFF"/>
    <a:srgbClr val="CCFF33"/>
    <a:srgbClr val="FF6600"/>
    <a:srgbClr val="FF505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2" autoAdjust="0"/>
    <p:restoredTop sz="96408" autoAdjust="0"/>
  </p:normalViewPr>
  <p:slideViewPr>
    <p:cSldViewPr>
      <p:cViewPr varScale="1">
        <p:scale>
          <a:sx n="115" d="100"/>
          <a:sy n="115" d="100"/>
        </p:scale>
        <p:origin x="140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074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Доходы </a:t>
            </a:r>
            <a:r>
              <a:rPr lang="ru-RU" dirty="0" smtClean="0">
                <a:solidFill>
                  <a:schemeClr val="tx1"/>
                </a:solidFill>
              </a:rPr>
              <a:t>202</a:t>
            </a:r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9263238428053451"/>
          <c:y val="4.37924994138011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54029944385265"/>
          <c:y val="0.27020747989682903"/>
          <c:w val="0.89945970055614732"/>
          <c:h val="0.56519392835960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2022</c:v>
                </c:pt>
              </c:strCache>
            </c:strRef>
          </c:tx>
          <c:explosion val="35"/>
          <c:dPt>
            <c:idx val="0"/>
            <c:bubble3D val="0"/>
            <c:explosion val="1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385-4811-98C8-146C2B096B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385-4811-98C8-146C2B096B15}"/>
              </c:ext>
            </c:extLst>
          </c:dPt>
          <c:dPt>
            <c:idx val="2"/>
            <c:bubble3D val="0"/>
            <c:explosion val="19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385-4811-98C8-146C2B096B15}"/>
              </c:ext>
            </c:extLst>
          </c:dPt>
          <c:dLbls>
            <c:dLbl>
              <c:idx val="0"/>
              <c:layout>
                <c:manualLayout>
                  <c:x val="-2.4332250283946904E-2"/>
                  <c:y val="-5.47403765055985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3AEED9-F334-4CD0-B9D1-B19CEB447036}" type="CATEGORYNAME">
                      <a:rPr lang="ru-RU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dirty="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993808CD-8B6C-489B-8263-F73EDDA3054F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dirty="0" smtClean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66486759993249"/>
                      <c:h val="0.249507829904900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85-4811-98C8-146C2B096B15}"/>
                </c:ext>
              </c:extLst>
            </c:dLbl>
            <c:dLbl>
              <c:idx val="1"/>
              <c:layout>
                <c:manualLayout>
                  <c:x val="0"/>
                  <c:y val="7.96249707995331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C1E9150-3180-44E1-BD91-7C1D66E57102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40038D17-B9D1-44A2-B00D-6B7D876DE343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79192668803059"/>
                      <c:h val="0.450360135220802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385-4811-98C8-146C2B096B15}"/>
                </c:ext>
              </c:extLst>
            </c:dLbl>
            <c:dLbl>
              <c:idx val="2"/>
              <c:layout>
                <c:manualLayout>
                  <c:x val="4.4894001676581391E-2"/>
                  <c:y val="-1.915878746500048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6AF006-FE23-4D5A-A5A6-4BDF6DDF2381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52FC9AE4-1BE4-40A4-9F36-5CA43D75B12F}" type="VALUE">
                      <a:rPr lang="ru-RU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164335275878438"/>
                      <c:h val="0.251095243513882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385-4811-98C8-146C2B096B15}"/>
                </c:ext>
              </c:extLst>
            </c:dLbl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0.27300000000000002</c:v>
                </c:pt>
                <c:pt idx="1">
                  <c:v>8.3000000000000004E-2</c:v>
                </c:pt>
                <c:pt idx="2">
                  <c:v>0.64400000000000002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85-4811-98C8-146C2B096B1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+mn-lt"/>
                <a:cs typeface="Times New Roman" panose="02020603050405020304" pitchFamily="18" charset="0"/>
              </a:rPr>
              <a:t>211 298,6 тыс.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рублей</a:t>
            </a:r>
          </a:p>
        </c:rich>
      </c:tx>
      <c:layout>
        <c:manualLayout>
          <c:xMode val="edge"/>
          <c:yMode val="edge"/>
          <c:x val="0.27606209150326799"/>
          <c:y val="5.4417371835228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473856209150332E-2"/>
          <c:y val="0.17993119228582444"/>
          <c:w val="0.83905228758169936"/>
          <c:h val="0.67319553020287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>
              <a:bevelT w="95250" h="101600"/>
              <a:contourClr>
                <a:srgbClr val="000000"/>
              </a:contourClr>
            </a:sp3d>
          </c:spPr>
          <c:explosion val="14"/>
          <c:dPt>
            <c:idx val="0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FD-4367-AC54-70B2356563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FD-4367-AC54-70B2356563E7}"/>
              </c:ext>
            </c:extLst>
          </c:dPt>
          <c:dLbls>
            <c:dLbl>
              <c:idx val="0"/>
              <c:layout>
                <c:manualLayout>
                  <c:x val="0.24937458185373884"/>
                  <c:y val="-0.129879280388598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FD-4367-AC54-70B2356563E7}"/>
                </c:ext>
              </c:extLst>
            </c:dLbl>
            <c:dLbl>
              <c:idx val="1"/>
              <c:layout>
                <c:manualLayout>
                  <c:x val="-0.16770225412999845"/>
                  <c:y val="1.71782610574133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FD-4367-AC54-70B2356563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0.71099999999999997</c:v>
                </c:pt>
                <c:pt idx="1">
                  <c:v>0.28899999999999998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D-4367-AC54-70B235656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196387216303843E-2"/>
          <c:y val="0.92085775205498943"/>
          <c:w val="0.87814317327981062"/>
          <c:h val="7.087978528873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211 298,6 тыс.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3429714775582015"/>
          <c:y val="4.832035405502889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0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646258984485728E-2"/>
          <c:y val="0.194799951805042"/>
          <c:w val="0.86601307189542487"/>
          <c:h val="0.67456172971143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221 299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66FF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5FC-4BF5-AC39-A27AF2072742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5FC-4BF5-AC39-A27AF207274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5FC-4BF5-AC39-A27AF207274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5FC-4BF5-AC39-A27AF2072742}"/>
              </c:ext>
            </c:extLst>
          </c:dPt>
          <c:dLbls>
            <c:dLbl>
              <c:idx val="0"/>
              <c:layout>
                <c:manualLayout>
                  <c:x val="0.15605455523389508"/>
                  <c:y val="-0.25489576500632349"/>
                </c:manualLayout>
              </c:layout>
              <c:tx>
                <c:rich>
                  <a:bodyPr/>
                  <a:lstStyle/>
                  <a:p>
                    <a:fld id="{831723CB-63C3-4310-BB21-312821AC0233}" type="VALUE">
                      <a:rPr lang="en-US">
                        <a:solidFill>
                          <a:srgbClr val="66FFFF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FC-4BF5-AC39-A27AF2072742}"/>
                </c:ext>
              </c:extLst>
            </c:dLbl>
            <c:dLbl>
              <c:idx val="1"/>
              <c:layout>
                <c:manualLayout>
                  <c:x val="-0.18103198279114541"/>
                  <c:y val="5.74879046924770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71566704325332"/>
                      <c:h val="7.63703195839731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5FC-4BF5-AC39-A27AF20727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0.71099999999999997</c:v>
                </c:pt>
                <c:pt idx="1">
                  <c:v>0.28899999999999998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FC-4BF5-AC39-A27AF2072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743082598044112E-2"/>
          <c:y val="0.9003328659882861"/>
          <c:w val="0.84171924234080286"/>
          <c:h val="6.3929125245864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103 045,3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рублей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8852831061209074"/>
          <c:y val="4.3022314183830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40"/>
      <c:rotY val="11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5425340786695196E-2"/>
          <c:w val="0.9577915935002852"/>
          <c:h val="0.792186678897037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103 045,3 тыс. 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1D6-4121-9252-318C8E15D3E4}"/>
              </c:ext>
            </c:extLst>
          </c:dPt>
          <c:dPt>
            <c:idx val="1"/>
            <c:bubble3D val="0"/>
            <c:explosion val="30"/>
            <c:spPr>
              <a:solidFill>
                <a:schemeClr val="accent2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1D6-4121-9252-318C8E15D3E4}"/>
              </c:ext>
            </c:extLst>
          </c:dPt>
          <c:dPt>
            <c:idx val="2"/>
            <c:bubble3D val="0"/>
            <c:explosion val="32"/>
            <c:spPr>
              <a:solidFill>
                <a:srgbClr val="00B050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1D6-4121-9252-318C8E15D3E4}"/>
              </c:ext>
            </c:extLst>
          </c:dPt>
          <c:dPt>
            <c:idx val="3"/>
            <c:bubble3D val="0"/>
            <c:explosion val="36"/>
            <c:spPr>
              <a:solidFill>
                <a:schemeClr val="accent4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1D6-4121-9252-318C8E15D3E4}"/>
              </c:ext>
            </c:extLst>
          </c:dPt>
          <c:dPt>
            <c:idx val="4"/>
            <c:bubble3D val="0"/>
            <c:explosion val="45"/>
            <c:spPr>
              <a:solidFill>
                <a:schemeClr val="accent5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1D6-4121-9252-318C8E15D3E4}"/>
              </c:ext>
            </c:extLst>
          </c:dPt>
          <c:dLbls>
            <c:dLbl>
              <c:idx val="0"/>
              <c:layout>
                <c:manualLayout>
                  <c:x val="0.20324498607467162"/>
                  <c:y val="-0.205567179778378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9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D6-4121-9252-318C8E15D3E4}"/>
                </c:ext>
              </c:extLst>
            </c:dLbl>
            <c:dLbl>
              <c:idx val="1"/>
              <c:layout>
                <c:manualLayout>
                  <c:x val="4.382813629469539E-2"/>
                  <c:y val="3.547647128268997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D6-4121-9252-318C8E15D3E4}"/>
                </c:ext>
              </c:extLst>
            </c:dLbl>
            <c:dLbl>
              <c:idx val="2"/>
              <c:layout>
                <c:manualLayout>
                  <c:x val="2.056555941213032E-2"/>
                  <c:y val="1.73340968947204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D6-4121-9252-318C8E15D3E4}"/>
                </c:ext>
              </c:extLst>
            </c:dLbl>
            <c:dLbl>
              <c:idx val="3"/>
              <c:layout>
                <c:manualLayout>
                  <c:x val="1.8743571111313157E-2"/>
                  <c:y val="-2.9648133365108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D6-4121-9252-318C8E15D3E4}"/>
                </c:ext>
              </c:extLst>
            </c:dLbl>
            <c:dLbl>
              <c:idx val="4"/>
              <c:layout>
                <c:manualLayout>
                  <c:x val="9.9624495663823524E-3"/>
                  <c:y val="4.99743855620979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D6-4121-9252-318C8E15D3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0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 -81 855,9 тыс. рублей</c:v>
                </c:pt>
                <c:pt idx="1">
                  <c:v>Акцизы на нефтепродукты - 3 819,6 тыс. рублей</c:v>
                </c:pt>
                <c:pt idx="2">
                  <c:v>Земельный налог 14 268,0 тыс. рублей</c:v>
                </c:pt>
                <c:pt idx="3">
                  <c:v>Налог на имущество физических лиц - 3 123,6 тыс. рублей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0.79500000000000004</c:v>
                </c:pt>
                <c:pt idx="1">
                  <c:v>3.6999999999999998E-2</c:v>
                </c:pt>
                <c:pt idx="2">
                  <c:v>0.13800000000000001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D6-4121-9252-318C8E15D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  <a:effectLst>
          <a:softEdge rad="25400"/>
        </a:effectLst>
      </c:spPr>
    </c:plotArea>
    <c:legend>
      <c:legendPos val="b"/>
      <c:layout>
        <c:manualLayout>
          <c:xMode val="edge"/>
          <c:yMode val="edge"/>
          <c:x val="8.4273025193884674E-3"/>
          <c:y val="0.71369359417348521"/>
          <c:w val="0.99101893619229808"/>
          <c:h val="0.28467320051551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0"/>
    </c:view3D>
    <c:floor>
      <c:thickness val="0"/>
      <c:spPr>
        <a:noFill/>
        <a:ln w="6350">
          <a:noFill/>
        </a:ln>
        <a:scene3d>
          <a:camera prst="orthographicFront"/>
          <a:lightRig rig="threePt" dir="t"/>
        </a:scene3d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2030075837620598E-2"/>
          <c:y val="3.8500926172845062E-2"/>
          <c:w val="0.87584253423415248"/>
          <c:h val="0.764077542108847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2D050"/>
            </a:solidFill>
            <a:ln w="25352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36D-436E-979A-7613E4048D6E}"/>
              </c:ext>
            </c:extLst>
          </c:dPt>
          <c:cat>
            <c:strRef>
              <c:f>Лист1!$A$2</c:f>
              <c:strCache>
                <c:ptCount val="1"/>
                <c:pt idx="0">
                  <c:v>Налог на доходы физических лиц 24,1%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"-"?_р_._-;_-@_-</c:formatCode>
                <c:ptCount val="1"/>
                <c:pt idx="0">
                  <c:v>65969.8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D-436E-979A-7613E4048D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 w="25352">
              <a:noFill/>
            </a:ln>
          </c:spPr>
          <c:invertIfNegative val="0"/>
          <c:cat>
            <c:strRef>
              <c:f>Лист1!$A$2</c:f>
              <c:strCache>
                <c:ptCount val="1"/>
                <c:pt idx="0">
                  <c:v>Налог на доходы физических лиц 24,1%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"-"?_р_._-;_-@_-</c:formatCode>
                <c:ptCount val="1"/>
                <c:pt idx="0">
                  <c:v>81855.899999999994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D-436E-979A-7613E4048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92337328"/>
        <c:axId val="288878032"/>
        <c:axId val="290924240"/>
      </c:bar3DChart>
      <c:catAx>
        <c:axId val="29233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88878032"/>
        <c:crosses val="autoZero"/>
        <c:auto val="1"/>
        <c:lblAlgn val="ctr"/>
        <c:lblOffset val="100"/>
        <c:noMultiLvlLbl val="0"/>
      </c:catAx>
      <c:valAx>
        <c:axId val="288878032"/>
        <c:scaling>
          <c:orientation val="minMax"/>
        </c:scaling>
        <c:delete val="1"/>
        <c:axPos val="r"/>
        <c:majorGridlines>
          <c:spPr>
            <a:ln w="95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crossAx val="292337328"/>
        <c:crosses val="max"/>
        <c:crossBetween val="between"/>
      </c:valAx>
      <c:serAx>
        <c:axId val="290924240"/>
        <c:scaling>
          <c:orientation val="minMax"/>
        </c:scaling>
        <c:delete val="0"/>
        <c:axPos val="b"/>
        <c:majorTickMark val="out"/>
        <c:minorTickMark val="none"/>
        <c:tickLblPos val="nextTo"/>
        <c:crossAx val="288878032"/>
        <c:crosses val="autoZero"/>
      </c:serAx>
      <c:spPr>
        <a:noFill/>
        <a:ln w="25352">
          <a:noFill/>
        </a:ln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58206021634436E-2"/>
          <c:y val="3.5639175128574431E-2"/>
          <c:w val="0.95706873378953417"/>
          <c:h val="0.583333037855026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Налог на имущество физических лиц 25,6%</c:v>
                </c:pt>
                <c:pt idx="1">
                  <c:v>Акцизы на нефтепродукты 5,5%</c:v>
                </c:pt>
              </c:strCache>
            </c:strRef>
          </c:cat>
          <c:val>
            <c:numRef>
              <c:f>Лист1!$B$2:$B$3</c:f>
              <c:numCache>
                <c:formatCode>_-* #,##0.0_р_._-;\-* #,##0.0_р_._-;_-* "-"?_р_._-;_-@_-</c:formatCode>
                <c:ptCount val="2"/>
                <c:pt idx="0" formatCode="#,##0.00">
                  <c:v>2486</c:v>
                </c:pt>
                <c:pt idx="1">
                  <c:v>3618.9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99-4A16-A6D6-8F0DE2FE37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Налог на имущество физических лиц 25,6%</c:v>
                </c:pt>
                <c:pt idx="1">
                  <c:v>Акцизы на нефтепродукты 5,5%</c:v>
                </c:pt>
              </c:strCache>
            </c:strRef>
          </c:cat>
          <c:val>
            <c:numRef>
              <c:f>Лист1!$C$2:$C$3</c:f>
              <c:numCache>
                <c:formatCode>_-* #,##0.0_р_._-;\-* #,##0.0_р_._-;_-* "-"?_р_._-;_-@_-</c:formatCode>
                <c:ptCount val="2"/>
                <c:pt idx="0" formatCode="#,##0.00">
                  <c:v>3123.6</c:v>
                </c:pt>
                <c:pt idx="1">
                  <c:v>3819.6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99-4A16-A6D6-8F0DE2FE3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3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0601361358269522E-2"/>
          <c:w val="0.95277807296585892"/>
          <c:h val="0.5501235620261499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DF6B-4BA5-B78D-218FFBB31208}"/>
              </c:ext>
            </c:extLst>
          </c:dPt>
          <c:cat>
            <c:strRef>
              <c:f>Лист1!$A$2</c:f>
              <c:strCache>
                <c:ptCount val="1"/>
                <c:pt idx="0">
                  <c:v>Земельный налог 13,1%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16423.2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9-4C45-8A8F-6FE01BE001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Земельный налог 13,1%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14268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79-4C45-8A8F-6FE01BE00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34 421,2 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317519685039371"/>
          <c:y val="6.8438447952940726E-2"/>
        </c:manualLayout>
      </c:layout>
      <c:overlay val="0"/>
    </c:title>
    <c:autoTitleDeleted val="0"/>
    <c:view3D>
      <c:rotX val="40"/>
      <c:rotY val="197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1651125898056495E-2"/>
          <c:w val="0.57054844706911634"/>
          <c:h val="0.789716824449881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34421,2 тыс. рублей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2">
                    <a:lumMod val="50000"/>
                  </a:schemeClr>
                </a:gs>
                <a:gs pos="52000">
                  <a:schemeClr val="accent1">
                    <a:lumMod val="20000"/>
                    <a:lumOff val="8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c:spPr>
          <c:explosion val="11"/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8221-4370-822A-C5C5E838DD4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2">
                      <a:lumMod val="75000"/>
                    </a:schemeClr>
                  </a:gs>
                  <a:gs pos="5200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221-4370-822A-C5C5E838DD46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FF00"/>
                  </a:gs>
                  <a:gs pos="52000">
                    <a:srgbClr val="FFFF00"/>
                  </a:gs>
                  <a:gs pos="100000">
                    <a:srgbClr val="FFFF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2-8221-4370-822A-C5C5E838DD46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00B050"/>
                  </a:gs>
                  <a:gs pos="48000">
                    <a:srgbClr val="92D050"/>
                  </a:gs>
                  <a:gs pos="100000">
                    <a:srgbClr val="00B050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221-4370-822A-C5C5E838DD46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0000"/>
                  </a:gs>
                  <a:gs pos="52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4-8221-4370-822A-C5C5E838DD46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7030A0"/>
                  </a:gs>
                  <a:gs pos="52000">
                    <a:srgbClr val="7030A0"/>
                  </a:gs>
                  <a:gs pos="100000">
                    <a:srgbClr val="7030A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5-8221-4370-822A-C5C5E838DD46}"/>
              </c:ext>
            </c:extLst>
          </c:dPt>
          <c:dPt>
            <c:idx val="6"/>
            <c:bubble3D val="0"/>
            <c:spPr>
              <a:gradFill>
                <a:gsLst>
                  <a:gs pos="46000">
                    <a:srgbClr val="E03E87"/>
                  </a:gs>
                  <a:gs pos="0">
                    <a:srgbClr val="D34B68"/>
                  </a:gs>
                  <a:gs pos="100000">
                    <a:srgbClr val="E03E87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C-EE9E-4BB7-96DC-BE4D0335638F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D-4052-4103-8A00-39B6948ACF6D}"/>
              </c:ext>
            </c:extLst>
          </c:dPt>
          <c:dPt>
            <c:idx val="8"/>
            <c:bubble3D val="0"/>
            <c:spPr>
              <a:gradFill>
                <a:gsLst>
                  <a:gs pos="0">
                    <a:srgbClr val="FF99FF"/>
                  </a:gs>
                  <a:gs pos="0">
                    <a:srgbClr val="FF99FF"/>
                  </a:gs>
                  <a:gs pos="52000">
                    <a:srgbClr val="CC00FF"/>
                  </a:gs>
                  <a:gs pos="100000">
                    <a:srgbClr val="FF99FF"/>
                  </a:gs>
                </a:gsLst>
                <a:lin ang="5400000" scaled="1"/>
              </a:gradFill>
              <a:ln>
                <a:solidFill>
                  <a:srgbClr val="CC00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44F8-492C-B3A1-356E1DAEEE32}"/>
              </c:ext>
            </c:extLst>
          </c:dPt>
          <c:dLbls>
            <c:dLbl>
              <c:idx val="0"/>
              <c:layout>
                <c:manualLayout>
                  <c:x val="9.7561461067366573E-2"/>
                  <c:y val="-0.11677025443842744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997" b="1">
                      <a:effectLst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769362336858511E-2"/>
                      <c:h val="5.72547725911328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221-4370-822A-C5C5E838DD46}"/>
                </c:ext>
              </c:extLst>
            </c:dLbl>
            <c:dLbl>
              <c:idx val="1"/>
              <c:layout>
                <c:manualLayout>
                  <c:x val="8.9950678040244939E-2"/>
                  <c:y val="0.10783427838015423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041666666666666E-2"/>
                      <c:h val="6.7190452725563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221-4370-822A-C5C5E838DD46}"/>
                </c:ext>
              </c:extLst>
            </c:dLbl>
            <c:dLbl>
              <c:idx val="2"/>
              <c:layout>
                <c:manualLayout>
                  <c:x val="-8.5087160979877521E-2"/>
                  <c:y val="0.1174497019854498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75E-2"/>
                      <c:h val="0.105838431622906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221-4370-822A-C5C5E838DD46}"/>
                </c:ext>
              </c:extLst>
            </c:dLbl>
            <c:dLbl>
              <c:idx val="3"/>
              <c:layout>
                <c:manualLayout>
                  <c:x val="-0.1056929680664918"/>
                  <c:y val="4.3979671396523416E-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09722222222221"/>
                      <c:h val="9.34789417486861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221-4370-822A-C5C5E838DD46}"/>
                </c:ext>
              </c:extLst>
            </c:dLbl>
            <c:dLbl>
              <c:idx val="4"/>
              <c:layout>
                <c:manualLayout>
                  <c:x val="-0.13753860454943137"/>
                  <c:y val="-0.10726512549342676"/>
                </c:manualLayout>
              </c:layout>
              <c:tx>
                <c:rich>
                  <a:bodyPr lIns="38100" tIns="19050" rIns="38100" bIns="19050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sz="2000" b="1" dirty="0" smtClean="0"/>
                      <a:t>18,7%</a:t>
                    </a:r>
                    <a:endParaRPr lang="en-US" sz="2000" b="1" dirty="0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972222222222221E-2"/>
                      <c:h val="0.140929164389811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221-4370-822A-C5C5E838DD46}"/>
                </c:ext>
              </c:extLst>
            </c:dLbl>
            <c:dLbl>
              <c:idx val="5"/>
              <c:layout>
                <c:manualLayout>
                  <c:x val="-6.5657699037620351E-2"/>
                  <c:y val="-0.175964749826569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21-4370-822A-C5C5E838DD46}"/>
                </c:ext>
              </c:extLst>
            </c:dLbl>
            <c:dLbl>
              <c:idx val="6"/>
              <c:layout>
                <c:manualLayout>
                  <c:x val="2.1147528433945743E-2"/>
                  <c:y val="9.19956654592991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E9E-4BB7-96DC-BE4D0335638F}"/>
                </c:ext>
              </c:extLst>
            </c:dLbl>
            <c:dLbl>
              <c:idx val="7"/>
              <c:layout>
                <c:manualLayout>
                  <c:x val="-3.5511264216972878E-2"/>
                  <c:y val="6.1586773188935282E-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819444444444443E-2"/>
                      <c:h val="0.103778516643869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4052-4103-8A00-39B6948ACF6D}"/>
                </c:ext>
              </c:extLst>
            </c:dLbl>
            <c:dLbl>
              <c:idx val="8"/>
              <c:layout>
                <c:manualLayout>
                  <c:x val="-0.10442328302712162"/>
                  <c:y val="5.58675191411307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4F8-492C-B3A1-356E1DAEEE32}"/>
                </c:ext>
              </c:extLst>
            </c:dLbl>
            <c:spPr>
              <a:noFill/>
              <a:ln w="2535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997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доходы от арендной платы за земельные участки - 11 282,7 тыс. рублей</c:v>
                </c:pt>
                <c:pt idx="1">
                  <c:v>доходы от арендной платы за имущество - 4 249,8  тыс. рублей</c:v>
                </c:pt>
                <c:pt idx="2">
                  <c:v>прочие доходы от использования имущества - 4 869,0 тыс.  рублей</c:v>
                </c:pt>
                <c:pt idx="3">
                  <c:v>прочие доходы за размещение и эксплуатацию НТО- 1 035,9 тыс.  рублей</c:v>
                </c:pt>
                <c:pt idx="4">
                  <c:v>доходы за окружающую среду - 6 446,2 тыс. рублей</c:v>
                </c:pt>
                <c:pt idx="5">
                  <c:v>доходы от реализации имущества - 4 736,2 тыс. рублей</c:v>
                </c:pt>
                <c:pt idx="6">
                  <c:v>доходы от продажи земли - 1525,6 тыс. рублей</c:v>
                </c:pt>
                <c:pt idx="7">
                  <c:v>прочие неналоговые доходы - 222,8 тыс. рублей</c:v>
                </c:pt>
                <c:pt idx="8">
                  <c:v>денежные взыскания (штрафы, санкции) - 53,0 тыс. рублей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0.32800000000000001</c:v>
                </c:pt>
                <c:pt idx="1">
                  <c:v>0.123</c:v>
                </c:pt>
                <c:pt idx="2">
                  <c:v>0.14099999999999999</c:v>
                </c:pt>
                <c:pt idx="3">
                  <c:v>0.03</c:v>
                </c:pt>
                <c:pt idx="4">
                  <c:v>0.187</c:v>
                </c:pt>
                <c:pt idx="5">
                  <c:v>0.13800000000000001</c:v>
                </c:pt>
                <c:pt idx="6">
                  <c:v>4.3999999999999997E-2</c:v>
                </c:pt>
                <c:pt idx="7">
                  <c:v>6.0000000000000001E-3</c:v>
                </c:pt>
                <c:pt idx="8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21-4370-822A-C5C5E838D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</c:spPr>
    </c:plotArea>
    <c:legend>
      <c:legendPos val="r"/>
      <c:layout>
        <c:manualLayout>
          <c:xMode val="edge"/>
          <c:yMode val="edge"/>
          <c:x val="0.57084798775153101"/>
          <c:y val="0"/>
          <c:w val="0.42915201224846894"/>
          <c:h val="0.98180281704491756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20924782101352"/>
          <c:y val="5.8574511868857197E-2"/>
          <c:w val="0.72579072616214635"/>
          <c:h val="0.71944039608884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6"/>
                <c:pt idx="0">
                  <c:v>Прочие доходы от использования имущества</c:v>
                </c:pt>
                <c:pt idx="1">
                  <c:v>прочие доходы за размещение и эксплуатацию НТО </c:v>
                </c:pt>
                <c:pt idx="2">
                  <c:v>Доходы от реализации имущества</c:v>
                </c:pt>
                <c:pt idx="3">
                  <c:v>Доходы от продажи земли</c:v>
                </c:pt>
                <c:pt idx="4">
                  <c:v>Прочие неналоговые доходы</c:v>
                </c:pt>
                <c:pt idx="5">
                  <c:v>Плата за негативное воздействие на окружающую среду </c:v>
                </c:pt>
              </c:strCache>
            </c:strRef>
          </c:cat>
          <c:val>
            <c:numRef>
              <c:f>Лист1!$B$2:$B$7</c:f>
              <c:numCache>
                <c:formatCode>#,##0.00_р_.</c:formatCode>
                <c:ptCount val="6"/>
                <c:pt idx="0">
                  <c:v>4722.7</c:v>
                </c:pt>
                <c:pt idx="1">
                  <c:v>1219.5999999999999</c:v>
                </c:pt>
                <c:pt idx="2" formatCode="#,##0.00">
                  <c:v>2630.9</c:v>
                </c:pt>
                <c:pt idx="3" formatCode="#,##0.00">
                  <c:v>1688.4</c:v>
                </c:pt>
                <c:pt idx="4" formatCode="General">
                  <c:v>722.3</c:v>
                </c:pt>
                <c:pt idx="5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3-4E99-8A39-1D6709293A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6"/>
                <c:pt idx="0">
                  <c:v>Прочие доходы от использования имущества</c:v>
                </c:pt>
                <c:pt idx="1">
                  <c:v>прочие доходы за размещение и эксплуатацию НТО </c:v>
                </c:pt>
                <c:pt idx="2">
                  <c:v>Доходы от реализации имущества</c:v>
                </c:pt>
                <c:pt idx="3">
                  <c:v>Доходы от продажи земли</c:v>
                </c:pt>
                <c:pt idx="4">
                  <c:v>Прочие неналоговые доходы</c:v>
                </c:pt>
                <c:pt idx="5">
                  <c:v>Плата за негативное воздействие на окружающую среду 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4409.3999999999996</c:v>
                </c:pt>
                <c:pt idx="1">
                  <c:v>1035.9000000000001</c:v>
                </c:pt>
                <c:pt idx="2">
                  <c:v>4736.2</c:v>
                </c:pt>
                <c:pt idx="3">
                  <c:v>1525.6</c:v>
                </c:pt>
                <c:pt idx="4" formatCode="General">
                  <c:v>222.8</c:v>
                </c:pt>
                <c:pt idx="5" formatCode="General">
                  <c:v>6446.2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AD-4158-992E-424E8514DB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4"/>
        <c:overlap val="-9"/>
        <c:axId val="293182800"/>
        <c:axId val="293176136"/>
      </c:barChart>
      <c:catAx>
        <c:axId val="293182800"/>
        <c:scaling>
          <c:orientation val="minMax"/>
        </c:scaling>
        <c:delete val="0"/>
        <c:axPos val="l"/>
        <c:numFmt formatCode="\О\с\н\о\в\н\о\й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6136"/>
        <c:crosses val="autoZero"/>
        <c:auto val="1"/>
        <c:lblAlgn val="ctr"/>
        <c:lblOffset val="100"/>
        <c:noMultiLvlLbl val="0"/>
      </c:catAx>
      <c:valAx>
        <c:axId val="2931761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р_." sourceLinked="1"/>
        <c:majorTickMark val="none"/>
        <c:minorTickMark val="none"/>
        <c:tickLblPos val="nextTo"/>
        <c:crossAx val="29318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958797073721372"/>
          <c:y val="0.9165656331741916"/>
          <c:w val="0.38041202926278628"/>
          <c:h val="7.8247402280344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06960836308765"/>
          <c:y val="5.3424235471788331E-2"/>
          <c:w val="0.57087051070409489"/>
          <c:h val="0.720792820304554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1FE-495D-82A8-AAD3D5F88AD7}"/>
              </c:ext>
            </c:extLst>
          </c:dPt>
          <c:cat>
            <c:strRef>
              <c:f>Лист1!$A$2:$A$3</c:f>
              <c:strCache>
                <c:ptCount val="2"/>
                <c:pt idx="0">
                  <c:v>Аредная плата за земли</c:v>
                </c:pt>
                <c:pt idx="1">
                  <c:v>Доходы от сдачи в аренду имущества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10825.7</c:v>
                </c:pt>
                <c:pt idx="1">
                  <c:v>5472.8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FE-495D-82A8-AAD3D5F88A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Аредная плата за земли</c:v>
                </c:pt>
                <c:pt idx="1">
                  <c:v>Доходы от сдачи в аренду имущества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11282.7</c:v>
                </c:pt>
                <c:pt idx="1">
                  <c:v>4249.8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FA-4077-BF21-1F25F4F8B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93179272"/>
        <c:axId val="293177312"/>
      </c:barChart>
      <c:catAx>
        <c:axId val="293179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7312"/>
        <c:crosses val="autoZero"/>
        <c:auto val="1"/>
        <c:lblAlgn val="ctr"/>
        <c:lblOffset val="100"/>
        <c:noMultiLvlLbl val="0"/>
      </c:catAx>
      <c:valAx>
        <c:axId val="2931773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9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86298501082726"/>
          <c:y val="3.4445909073649153E-2"/>
          <c:w val="0.50813701498917274"/>
          <c:h val="0.848438000075943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B-456C-B216-3412DE2877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8B-456C-B216-3412DE287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1828832"/>
        <c:axId val="491829160"/>
      </c:barChart>
      <c:catAx>
        <c:axId val="49182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829160"/>
        <c:crosses val="autoZero"/>
        <c:auto val="1"/>
        <c:lblAlgn val="ctr"/>
        <c:lblOffset val="100"/>
        <c:noMultiLvlLbl val="0"/>
      </c:catAx>
      <c:valAx>
        <c:axId val="49182916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182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757C5-E793-4DEB-BFF3-4E96B04C40DA}" type="doc">
      <dgm:prSet loTypeId="urn:microsoft.com/office/officeart/2005/8/layout/hierarchy3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D2DBAE7-69AF-4669-A30D-887FB8BDE854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317CBB61-A78B-47EF-B040-8B7CFB75E4D6}" type="parTrans" cxnId="{77DEA1CC-EBA7-4D75-905E-7D0236F263A1}">
      <dgm:prSet/>
      <dgm:spPr/>
      <dgm:t>
        <a:bodyPr/>
        <a:lstStyle/>
        <a:p>
          <a:endParaRPr lang="ru-RU"/>
        </a:p>
      </dgm:t>
    </dgm:pt>
    <dgm:pt modelId="{366CF6FE-FC43-4D5E-B7A9-774C1AA5E18B}" type="sibTrans" cxnId="{77DEA1CC-EBA7-4D75-905E-7D0236F263A1}">
      <dgm:prSet/>
      <dgm:spPr/>
      <dgm:t>
        <a:bodyPr/>
        <a:lstStyle/>
        <a:p>
          <a:endParaRPr lang="ru-RU"/>
        </a:p>
      </dgm:t>
    </dgm:pt>
    <dgm:pt modelId="{24D69744-16F8-4447-9CFA-6BA39D1ACD29}">
      <dgm:prSet phldrT="[Текст]" custT="1"/>
      <dgm:spPr/>
      <dgm:t>
        <a:bodyPr/>
        <a:lstStyle/>
        <a:p>
          <a:r>
            <a:rPr lang="en-US" sz="3600" dirty="0" smtClean="0"/>
            <a:t>45,6</a:t>
          </a:r>
          <a:r>
            <a:rPr lang="ru-RU" sz="3600" dirty="0" smtClean="0"/>
            <a:t>%</a:t>
          </a:r>
          <a:endParaRPr lang="ru-RU" sz="3600" dirty="0"/>
        </a:p>
      </dgm:t>
    </dgm:pt>
    <dgm:pt modelId="{16553960-66A4-467D-9873-BCC32494CBB3}" type="parTrans" cxnId="{FF66F81D-72AC-43E1-9963-1DF1F2E62696}">
      <dgm:prSet/>
      <dgm:spPr/>
      <dgm:t>
        <a:bodyPr/>
        <a:lstStyle/>
        <a:p>
          <a:endParaRPr lang="ru-RU"/>
        </a:p>
      </dgm:t>
    </dgm:pt>
    <dgm:pt modelId="{D87CD600-B8F9-4D9D-9A34-46DCFD2AD982}" type="sibTrans" cxnId="{FF66F81D-72AC-43E1-9963-1DF1F2E62696}">
      <dgm:prSet/>
      <dgm:spPr/>
      <dgm:t>
        <a:bodyPr/>
        <a:lstStyle/>
        <a:p>
          <a:endParaRPr lang="ru-RU"/>
        </a:p>
      </dgm:t>
    </dgm:pt>
    <dgm:pt modelId="{4BBC1F2A-D6E1-4CDB-BFD1-E5607263DEF8}">
      <dgm:prSet phldrT="[Текст]" custT="1"/>
      <dgm:spPr/>
      <dgm:t>
        <a:bodyPr/>
        <a:lstStyle/>
        <a:p>
          <a:r>
            <a:rPr lang="en-US" sz="2400" dirty="0" smtClean="0"/>
            <a:t>103 045,3</a:t>
          </a:r>
          <a:r>
            <a:rPr lang="ru-RU" sz="2400" dirty="0" smtClean="0"/>
            <a:t/>
          </a:r>
          <a:br>
            <a:rPr lang="ru-RU" sz="2400" dirty="0" smtClean="0"/>
          </a:br>
          <a:r>
            <a:rPr lang="ru-RU" sz="2400" dirty="0" smtClean="0"/>
            <a:t>тыс. рублей</a:t>
          </a:r>
          <a:endParaRPr lang="ru-RU" sz="2400" dirty="0"/>
        </a:p>
      </dgm:t>
    </dgm:pt>
    <dgm:pt modelId="{ED7D5B3F-A7E2-4DA3-A6A8-D11D30E5BA5C}" type="parTrans" cxnId="{5D752678-28CF-44BE-AE13-5387CC41BE9C}">
      <dgm:prSet/>
      <dgm:spPr/>
      <dgm:t>
        <a:bodyPr/>
        <a:lstStyle/>
        <a:p>
          <a:endParaRPr lang="ru-RU"/>
        </a:p>
      </dgm:t>
    </dgm:pt>
    <dgm:pt modelId="{8D17A90F-0F76-4608-ACCF-8C9FAEE89C28}" type="sibTrans" cxnId="{5D752678-28CF-44BE-AE13-5387CC41BE9C}">
      <dgm:prSet/>
      <dgm:spPr/>
      <dgm:t>
        <a:bodyPr/>
        <a:lstStyle/>
        <a:p>
          <a:endParaRPr lang="ru-RU"/>
        </a:p>
      </dgm:t>
    </dgm:pt>
    <dgm:pt modelId="{43D2EB29-1F3B-4DD4-B0F5-80DA3CBDA732}">
      <dgm:prSet phldrT="[Текст]"/>
      <dgm:spPr/>
      <dgm:t>
        <a:bodyPr/>
        <a:lstStyle/>
        <a:p>
          <a:r>
            <a:rPr lang="ru-RU" dirty="0" smtClean="0"/>
            <a:t>Неналоговые доходы </a:t>
          </a:r>
          <a:endParaRPr lang="ru-RU" dirty="0"/>
        </a:p>
      </dgm:t>
    </dgm:pt>
    <dgm:pt modelId="{4C73E7B1-198C-45E0-8A68-2AB2E92464D3}" type="parTrans" cxnId="{AD399148-04C7-4FFF-A1B1-0B527659F2C2}">
      <dgm:prSet/>
      <dgm:spPr/>
      <dgm:t>
        <a:bodyPr/>
        <a:lstStyle/>
        <a:p>
          <a:endParaRPr lang="ru-RU"/>
        </a:p>
      </dgm:t>
    </dgm:pt>
    <dgm:pt modelId="{4CFF2554-EAC0-4E4C-AD4B-04BF4B9B1FFC}" type="sibTrans" cxnId="{AD399148-04C7-4FFF-A1B1-0B527659F2C2}">
      <dgm:prSet/>
      <dgm:spPr/>
      <dgm:t>
        <a:bodyPr/>
        <a:lstStyle/>
        <a:p>
          <a:endParaRPr lang="ru-RU"/>
        </a:p>
      </dgm:t>
    </dgm:pt>
    <dgm:pt modelId="{92DD2166-127A-40D1-8A3E-D54A8F7B2699}">
      <dgm:prSet phldrT="[Текст]" custT="1"/>
      <dgm:spPr/>
      <dgm:t>
        <a:bodyPr/>
        <a:lstStyle/>
        <a:p>
          <a:r>
            <a:rPr lang="en-US" sz="3600" dirty="0" smtClean="0"/>
            <a:t>15,2</a:t>
          </a:r>
          <a:r>
            <a:rPr lang="ru-RU" sz="3600" dirty="0" smtClean="0"/>
            <a:t>%</a:t>
          </a:r>
          <a:endParaRPr lang="ru-RU" sz="3600" dirty="0"/>
        </a:p>
      </dgm:t>
    </dgm:pt>
    <dgm:pt modelId="{9AACAE55-7F8F-425B-8CCD-F2798CB90642}" type="parTrans" cxnId="{81754014-4E7F-437D-B4CB-92EFF8715D45}">
      <dgm:prSet/>
      <dgm:spPr/>
      <dgm:t>
        <a:bodyPr/>
        <a:lstStyle/>
        <a:p>
          <a:endParaRPr lang="ru-RU"/>
        </a:p>
      </dgm:t>
    </dgm:pt>
    <dgm:pt modelId="{72F25334-A2E9-43E9-A2BF-5A35A304F66A}" type="sibTrans" cxnId="{81754014-4E7F-437D-B4CB-92EFF8715D45}">
      <dgm:prSet/>
      <dgm:spPr/>
      <dgm:t>
        <a:bodyPr/>
        <a:lstStyle/>
        <a:p>
          <a:endParaRPr lang="ru-RU"/>
        </a:p>
      </dgm:t>
    </dgm:pt>
    <dgm:pt modelId="{E85233C1-F7FE-430F-965E-E6FCC15EB98B}">
      <dgm:prSet phldrT="[Текст]" custT="1"/>
      <dgm:spPr/>
      <dgm:t>
        <a:bodyPr/>
        <a:lstStyle/>
        <a:p>
          <a:r>
            <a:rPr lang="en-US" sz="2400" dirty="0" smtClean="0"/>
            <a:t>34 421,2</a:t>
          </a:r>
          <a:r>
            <a:rPr lang="ru-RU" sz="2400" dirty="0" smtClean="0"/>
            <a:t/>
          </a:r>
          <a:br>
            <a:rPr lang="ru-RU" sz="2400" dirty="0" smtClean="0"/>
          </a:br>
          <a:r>
            <a:rPr lang="ru-RU" sz="2400" dirty="0" smtClean="0"/>
            <a:t>тыс. рублей</a:t>
          </a:r>
          <a:endParaRPr lang="ru-RU" sz="2400" dirty="0"/>
        </a:p>
      </dgm:t>
    </dgm:pt>
    <dgm:pt modelId="{59D9D17A-2E9E-4604-BB2E-BD1E79FA258C}" type="parTrans" cxnId="{B9CB10DC-293E-44AE-8DB1-A79F5DB5506C}">
      <dgm:prSet/>
      <dgm:spPr/>
      <dgm:t>
        <a:bodyPr/>
        <a:lstStyle/>
        <a:p>
          <a:endParaRPr lang="ru-RU"/>
        </a:p>
      </dgm:t>
    </dgm:pt>
    <dgm:pt modelId="{E21FBEC1-7627-4952-8FE5-657255C3EB98}" type="sibTrans" cxnId="{B9CB10DC-293E-44AE-8DB1-A79F5DB5506C}">
      <dgm:prSet/>
      <dgm:spPr/>
      <dgm:t>
        <a:bodyPr/>
        <a:lstStyle/>
        <a:p>
          <a:endParaRPr lang="ru-RU"/>
        </a:p>
      </dgm:t>
    </dgm:pt>
    <dgm:pt modelId="{D180C69D-13C9-4486-B57E-B05273E7BB4A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F61604E7-FA20-4982-9736-D692A53372E0}" type="parTrans" cxnId="{A9E83450-4324-4BDD-9A18-715ACC67D0A6}">
      <dgm:prSet/>
      <dgm:spPr/>
      <dgm:t>
        <a:bodyPr/>
        <a:lstStyle/>
        <a:p>
          <a:endParaRPr lang="ru-RU"/>
        </a:p>
      </dgm:t>
    </dgm:pt>
    <dgm:pt modelId="{FA89D752-DCAD-467E-88E9-6B40F2C73C25}" type="sibTrans" cxnId="{A9E83450-4324-4BDD-9A18-715ACC67D0A6}">
      <dgm:prSet/>
      <dgm:spPr/>
      <dgm:t>
        <a:bodyPr/>
        <a:lstStyle/>
        <a:p>
          <a:endParaRPr lang="ru-RU"/>
        </a:p>
      </dgm:t>
    </dgm:pt>
    <dgm:pt modelId="{E3B7F3A3-39A0-4604-A641-3C9B1B60B361}">
      <dgm:prSet phldrT="[Текст]" custT="1"/>
      <dgm:spPr/>
      <dgm:t>
        <a:bodyPr/>
        <a:lstStyle/>
        <a:p>
          <a:r>
            <a:rPr lang="en-US" sz="3600" dirty="0" smtClean="0"/>
            <a:t>39,2</a:t>
          </a:r>
          <a:r>
            <a:rPr lang="ru-RU" sz="3600" dirty="0" smtClean="0"/>
            <a:t>%</a:t>
          </a:r>
          <a:endParaRPr lang="ru-RU" sz="3600" dirty="0"/>
        </a:p>
      </dgm:t>
    </dgm:pt>
    <dgm:pt modelId="{287B83E5-E67C-4AE4-B987-C0C90B4EBEA8}" type="parTrans" cxnId="{3E984C39-1BAE-44F1-816E-B73355EFFA26}">
      <dgm:prSet/>
      <dgm:spPr/>
      <dgm:t>
        <a:bodyPr/>
        <a:lstStyle/>
        <a:p>
          <a:endParaRPr lang="ru-RU"/>
        </a:p>
      </dgm:t>
    </dgm:pt>
    <dgm:pt modelId="{6D28E6A1-4FA4-4DCB-8D0D-A84C60BD0EB5}" type="sibTrans" cxnId="{3E984C39-1BAE-44F1-816E-B73355EFFA26}">
      <dgm:prSet/>
      <dgm:spPr/>
      <dgm:t>
        <a:bodyPr/>
        <a:lstStyle/>
        <a:p>
          <a:endParaRPr lang="ru-RU"/>
        </a:p>
      </dgm:t>
    </dgm:pt>
    <dgm:pt modelId="{E76D2AEE-772E-4A73-838C-BC8342C22D2C}">
      <dgm:prSet phldrT="[Текст]" custT="1"/>
      <dgm:spPr/>
      <dgm:t>
        <a:bodyPr/>
        <a:lstStyle/>
        <a:p>
          <a:r>
            <a:rPr lang="en-US" sz="2400" dirty="0" smtClean="0"/>
            <a:t>88 408,0</a:t>
          </a:r>
          <a:r>
            <a:rPr lang="ru-RU" sz="2400" dirty="0" smtClean="0"/>
            <a:t/>
          </a:r>
          <a:br>
            <a:rPr lang="ru-RU" sz="2400" dirty="0" smtClean="0"/>
          </a:br>
          <a:r>
            <a:rPr lang="ru-RU" sz="2400" dirty="0" smtClean="0"/>
            <a:t>тыс. рублей</a:t>
          </a:r>
        </a:p>
      </dgm:t>
    </dgm:pt>
    <dgm:pt modelId="{3640EF2B-5B11-4121-A7D4-A784956C7A27}" type="parTrans" cxnId="{900C4D26-28F9-4AA2-91B3-E3B562C819E4}">
      <dgm:prSet/>
      <dgm:spPr/>
      <dgm:t>
        <a:bodyPr/>
        <a:lstStyle/>
        <a:p>
          <a:endParaRPr lang="ru-RU"/>
        </a:p>
      </dgm:t>
    </dgm:pt>
    <dgm:pt modelId="{65F54C3B-A665-41E9-B7F8-51106E40E18F}" type="sibTrans" cxnId="{900C4D26-28F9-4AA2-91B3-E3B562C819E4}">
      <dgm:prSet/>
      <dgm:spPr/>
      <dgm:t>
        <a:bodyPr/>
        <a:lstStyle/>
        <a:p>
          <a:endParaRPr lang="ru-RU"/>
        </a:p>
      </dgm:t>
    </dgm:pt>
    <dgm:pt modelId="{609FBF8D-2FE5-46A6-B9FF-B79EDA349D51}" type="pres">
      <dgm:prSet presAssocID="{AF7757C5-E793-4DEB-BFF3-4E96B04C40D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30A76A-00E6-409E-93A9-72D15FA5F197}" type="pres">
      <dgm:prSet presAssocID="{4D2DBAE7-69AF-4669-A30D-887FB8BDE854}" presName="root" presStyleCnt="0"/>
      <dgm:spPr/>
    </dgm:pt>
    <dgm:pt modelId="{9B6A6591-00B7-47AF-A740-F285BB625366}" type="pres">
      <dgm:prSet presAssocID="{4D2DBAE7-69AF-4669-A30D-887FB8BDE854}" presName="rootComposite" presStyleCnt="0"/>
      <dgm:spPr/>
    </dgm:pt>
    <dgm:pt modelId="{826757B4-B697-4218-BC79-6B05877410BD}" type="pres">
      <dgm:prSet presAssocID="{4D2DBAE7-69AF-4669-A30D-887FB8BDE854}" presName="rootText" presStyleLbl="node1" presStyleIdx="0" presStyleCnt="3"/>
      <dgm:spPr/>
      <dgm:t>
        <a:bodyPr/>
        <a:lstStyle/>
        <a:p>
          <a:endParaRPr lang="ru-RU"/>
        </a:p>
      </dgm:t>
    </dgm:pt>
    <dgm:pt modelId="{4B412215-D1DE-487F-9BBA-468C02E3A2BA}" type="pres">
      <dgm:prSet presAssocID="{4D2DBAE7-69AF-4669-A30D-887FB8BDE854}" presName="rootConnector" presStyleLbl="node1" presStyleIdx="0" presStyleCnt="3"/>
      <dgm:spPr/>
      <dgm:t>
        <a:bodyPr/>
        <a:lstStyle/>
        <a:p>
          <a:endParaRPr lang="ru-RU"/>
        </a:p>
      </dgm:t>
    </dgm:pt>
    <dgm:pt modelId="{A2945D30-016F-4219-8269-ED38EC7CF956}" type="pres">
      <dgm:prSet presAssocID="{4D2DBAE7-69AF-4669-A30D-887FB8BDE854}" presName="childShape" presStyleCnt="0"/>
      <dgm:spPr/>
    </dgm:pt>
    <dgm:pt modelId="{04DAC4E6-6846-45A7-BC09-2A0B857104CA}" type="pres">
      <dgm:prSet presAssocID="{16553960-66A4-467D-9873-BCC32494CBB3}" presName="Name13" presStyleLbl="parChTrans1D2" presStyleIdx="0" presStyleCnt="6"/>
      <dgm:spPr/>
      <dgm:t>
        <a:bodyPr/>
        <a:lstStyle/>
        <a:p>
          <a:endParaRPr lang="ru-RU"/>
        </a:p>
      </dgm:t>
    </dgm:pt>
    <dgm:pt modelId="{6DBF184F-5B7C-49F8-ACA3-F160D16C2489}" type="pres">
      <dgm:prSet presAssocID="{24D69744-16F8-4447-9CFA-6BA39D1ACD29}" presName="childText" presStyleLbl="bgAcc1" presStyleIdx="0" presStyleCnt="6" custScaleX="125191" custLinFactY="36113" custLinFactNeighborX="93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ABAD6-1EE6-45FF-B7F3-9E89B919DF03}" type="pres">
      <dgm:prSet presAssocID="{ED7D5B3F-A7E2-4DA3-A6A8-D11D30E5BA5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579C225E-5EA6-4DBE-ADCA-58FCA885CA29}" type="pres">
      <dgm:prSet presAssocID="{4BBC1F2A-D6E1-4CDB-BFD1-E5607263DEF8}" presName="childText" presStyleLbl="bgAcc1" presStyleIdx="1" presStyleCnt="6" custScaleX="155452" custScaleY="109198" custLinFactY="-22751" custLinFactNeighborX="47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8B448-716B-454B-A302-D8F850DDD0E8}" type="pres">
      <dgm:prSet presAssocID="{43D2EB29-1F3B-4DD4-B0F5-80DA3CBDA732}" presName="root" presStyleCnt="0"/>
      <dgm:spPr/>
    </dgm:pt>
    <dgm:pt modelId="{67B5C76A-7C1D-4055-8720-96FC678D94A9}" type="pres">
      <dgm:prSet presAssocID="{43D2EB29-1F3B-4DD4-B0F5-80DA3CBDA732}" presName="rootComposite" presStyleCnt="0"/>
      <dgm:spPr/>
    </dgm:pt>
    <dgm:pt modelId="{E9725B3F-6185-4DDC-9491-7CCEFBDDD16F}" type="pres">
      <dgm:prSet presAssocID="{43D2EB29-1F3B-4DD4-B0F5-80DA3CBDA732}" presName="rootText" presStyleLbl="node1" presStyleIdx="1" presStyleCnt="3"/>
      <dgm:spPr/>
      <dgm:t>
        <a:bodyPr/>
        <a:lstStyle/>
        <a:p>
          <a:endParaRPr lang="ru-RU"/>
        </a:p>
      </dgm:t>
    </dgm:pt>
    <dgm:pt modelId="{898A0F80-E477-428E-954C-DB7E10A36446}" type="pres">
      <dgm:prSet presAssocID="{43D2EB29-1F3B-4DD4-B0F5-80DA3CBDA732}" presName="rootConnector" presStyleLbl="node1" presStyleIdx="1" presStyleCnt="3"/>
      <dgm:spPr/>
      <dgm:t>
        <a:bodyPr/>
        <a:lstStyle/>
        <a:p>
          <a:endParaRPr lang="ru-RU"/>
        </a:p>
      </dgm:t>
    </dgm:pt>
    <dgm:pt modelId="{A5171832-5916-407E-900E-A28A0ECB4A5E}" type="pres">
      <dgm:prSet presAssocID="{43D2EB29-1F3B-4DD4-B0F5-80DA3CBDA732}" presName="childShape" presStyleCnt="0"/>
      <dgm:spPr/>
    </dgm:pt>
    <dgm:pt modelId="{F9E250EC-B441-472C-8997-A8D4CD1AF569}" type="pres">
      <dgm:prSet presAssocID="{9AACAE55-7F8F-425B-8CCD-F2798CB90642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A3BA4C1-F4E0-4945-96FA-8DDA88712B16}" type="pres">
      <dgm:prSet presAssocID="{92DD2166-127A-40D1-8A3E-D54A8F7B2699}" presName="childText" presStyleLbl="bgAcc1" presStyleIdx="2" presStyleCnt="6" custScaleX="133309" custLinFactY="35943" custLinFactNeighborX="656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7DE33-B076-4158-825D-8F1779A6024A}" type="pres">
      <dgm:prSet presAssocID="{59D9D17A-2E9E-4604-BB2E-BD1E79FA258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3B700A11-5CA6-420A-A646-20E8725F484E}" type="pres">
      <dgm:prSet presAssocID="{E85233C1-F7FE-430F-965E-E6FCC15EB98B}" presName="childText" presStyleLbl="bgAcc1" presStyleIdx="3" presStyleCnt="6" custScaleX="153070" custScaleY="111490" custLinFactY="-23899" custLinFactNeighborX="11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CBDBE-E5CC-4EA9-8268-43A8C2A3914A}" type="pres">
      <dgm:prSet presAssocID="{D180C69D-13C9-4486-B57E-B05273E7BB4A}" presName="root" presStyleCnt="0"/>
      <dgm:spPr/>
    </dgm:pt>
    <dgm:pt modelId="{57A658AA-FEE3-41C9-B806-225FE645A5DB}" type="pres">
      <dgm:prSet presAssocID="{D180C69D-13C9-4486-B57E-B05273E7BB4A}" presName="rootComposite" presStyleCnt="0"/>
      <dgm:spPr/>
    </dgm:pt>
    <dgm:pt modelId="{7DCFCB83-52F8-443E-92D8-D44ED154109F}" type="pres">
      <dgm:prSet presAssocID="{D180C69D-13C9-4486-B57E-B05273E7BB4A}" presName="rootText" presStyleLbl="node1" presStyleIdx="2" presStyleCnt="3"/>
      <dgm:spPr/>
      <dgm:t>
        <a:bodyPr/>
        <a:lstStyle/>
        <a:p>
          <a:endParaRPr lang="ru-RU"/>
        </a:p>
      </dgm:t>
    </dgm:pt>
    <dgm:pt modelId="{E2B38022-BC7D-444C-A5D8-637E36532505}" type="pres">
      <dgm:prSet presAssocID="{D180C69D-13C9-4486-B57E-B05273E7BB4A}" presName="rootConnector" presStyleLbl="node1" presStyleIdx="2" presStyleCnt="3"/>
      <dgm:spPr/>
      <dgm:t>
        <a:bodyPr/>
        <a:lstStyle/>
        <a:p>
          <a:endParaRPr lang="ru-RU"/>
        </a:p>
      </dgm:t>
    </dgm:pt>
    <dgm:pt modelId="{CCB859EC-0FDA-4FE3-8664-E72FC5C8E51B}" type="pres">
      <dgm:prSet presAssocID="{D180C69D-13C9-4486-B57E-B05273E7BB4A}" presName="childShape" presStyleCnt="0"/>
      <dgm:spPr/>
    </dgm:pt>
    <dgm:pt modelId="{E77E901F-422C-401C-A509-30FE1D3C36AC}" type="pres">
      <dgm:prSet presAssocID="{287B83E5-E67C-4AE4-B987-C0C90B4EBEA8}" presName="Name13" presStyleLbl="parChTrans1D2" presStyleIdx="4" presStyleCnt="6"/>
      <dgm:spPr/>
      <dgm:t>
        <a:bodyPr/>
        <a:lstStyle/>
        <a:p>
          <a:endParaRPr lang="ru-RU"/>
        </a:p>
      </dgm:t>
    </dgm:pt>
    <dgm:pt modelId="{2C76B5F5-E4DC-4E60-B739-EC33987B1D4A}" type="pres">
      <dgm:prSet presAssocID="{E3B7F3A3-39A0-4604-A641-3C9B1B60B361}" presName="childText" presStyleLbl="bgAcc1" presStyleIdx="4" presStyleCnt="6" custScaleX="159004" custLinFactY="33216" custLinFactNeighborX="-23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286E8-F611-4730-BCB8-9724EE3A0C3B}" type="pres">
      <dgm:prSet presAssocID="{3640EF2B-5B11-4121-A7D4-A784956C7A2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4E4FABA6-9067-4835-8B0F-9A999AFD5AAA}" type="pres">
      <dgm:prSet presAssocID="{E76D2AEE-772E-4A73-838C-BC8342C22D2C}" presName="childText" presStyleLbl="bgAcc1" presStyleIdx="5" presStyleCnt="6" custScaleX="153070" custScaleY="109040" custLinFactY="-25586" custLinFactNeighborX="-23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D8C5F2-58DE-4BEF-B3A6-9A3EDBDDBCC0}" type="presOf" srcId="{E76D2AEE-772E-4A73-838C-BC8342C22D2C}" destId="{4E4FABA6-9067-4835-8B0F-9A999AFD5AAA}" srcOrd="0" destOrd="0" presId="urn:microsoft.com/office/officeart/2005/8/layout/hierarchy3"/>
    <dgm:cxn modelId="{5BA04036-5F33-4088-AF68-F014AE7AC888}" type="presOf" srcId="{43D2EB29-1F3B-4DD4-B0F5-80DA3CBDA732}" destId="{898A0F80-E477-428E-954C-DB7E10A36446}" srcOrd="1" destOrd="0" presId="urn:microsoft.com/office/officeart/2005/8/layout/hierarchy3"/>
    <dgm:cxn modelId="{EE22758F-F146-4F06-BC18-51FE4EFE3EAC}" type="presOf" srcId="{E3B7F3A3-39A0-4604-A641-3C9B1B60B361}" destId="{2C76B5F5-E4DC-4E60-B739-EC33987B1D4A}" srcOrd="0" destOrd="0" presId="urn:microsoft.com/office/officeart/2005/8/layout/hierarchy3"/>
    <dgm:cxn modelId="{D409F402-A8A0-472C-846D-325EEF0418A0}" type="presOf" srcId="{4D2DBAE7-69AF-4669-A30D-887FB8BDE854}" destId="{4B412215-D1DE-487F-9BBA-468C02E3A2BA}" srcOrd="1" destOrd="0" presId="urn:microsoft.com/office/officeart/2005/8/layout/hierarchy3"/>
    <dgm:cxn modelId="{4C4BF90B-3AB2-4EBE-8AB8-073E54C5E13D}" type="presOf" srcId="{4BBC1F2A-D6E1-4CDB-BFD1-E5607263DEF8}" destId="{579C225E-5EA6-4DBE-ADCA-58FCA885CA29}" srcOrd="0" destOrd="0" presId="urn:microsoft.com/office/officeart/2005/8/layout/hierarchy3"/>
    <dgm:cxn modelId="{96C4D14B-2392-4270-997D-085AA4D43965}" type="presOf" srcId="{E85233C1-F7FE-430F-965E-E6FCC15EB98B}" destId="{3B700A11-5CA6-420A-A646-20E8725F484E}" srcOrd="0" destOrd="0" presId="urn:microsoft.com/office/officeart/2005/8/layout/hierarchy3"/>
    <dgm:cxn modelId="{900C4D26-28F9-4AA2-91B3-E3B562C819E4}" srcId="{D180C69D-13C9-4486-B57E-B05273E7BB4A}" destId="{E76D2AEE-772E-4A73-838C-BC8342C22D2C}" srcOrd="1" destOrd="0" parTransId="{3640EF2B-5B11-4121-A7D4-A784956C7A27}" sibTransId="{65F54C3B-A665-41E9-B7F8-51106E40E18F}"/>
    <dgm:cxn modelId="{7C6A12D1-8871-47B2-A39B-FA4AB7F19FE1}" type="presOf" srcId="{59D9D17A-2E9E-4604-BB2E-BD1E79FA258C}" destId="{CE87DE33-B076-4158-825D-8F1779A6024A}" srcOrd="0" destOrd="0" presId="urn:microsoft.com/office/officeart/2005/8/layout/hierarchy3"/>
    <dgm:cxn modelId="{62213E55-8FDA-42E6-8CBD-E9B054FBE10D}" type="presOf" srcId="{ED7D5B3F-A7E2-4DA3-A6A8-D11D30E5BA5C}" destId="{40DABAD6-1EE6-45FF-B7F3-9E89B919DF03}" srcOrd="0" destOrd="0" presId="urn:microsoft.com/office/officeart/2005/8/layout/hierarchy3"/>
    <dgm:cxn modelId="{81754014-4E7F-437D-B4CB-92EFF8715D45}" srcId="{43D2EB29-1F3B-4DD4-B0F5-80DA3CBDA732}" destId="{92DD2166-127A-40D1-8A3E-D54A8F7B2699}" srcOrd="0" destOrd="0" parTransId="{9AACAE55-7F8F-425B-8CCD-F2798CB90642}" sibTransId="{72F25334-A2E9-43E9-A2BF-5A35A304F66A}"/>
    <dgm:cxn modelId="{4B3C8F5D-2A03-4575-8589-163BFFE1A059}" type="presOf" srcId="{4D2DBAE7-69AF-4669-A30D-887FB8BDE854}" destId="{826757B4-B697-4218-BC79-6B05877410BD}" srcOrd="0" destOrd="0" presId="urn:microsoft.com/office/officeart/2005/8/layout/hierarchy3"/>
    <dgm:cxn modelId="{B9CB10DC-293E-44AE-8DB1-A79F5DB5506C}" srcId="{43D2EB29-1F3B-4DD4-B0F5-80DA3CBDA732}" destId="{E85233C1-F7FE-430F-965E-E6FCC15EB98B}" srcOrd="1" destOrd="0" parTransId="{59D9D17A-2E9E-4604-BB2E-BD1E79FA258C}" sibTransId="{E21FBEC1-7627-4952-8FE5-657255C3EB98}"/>
    <dgm:cxn modelId="{CFCAD635-1727-4D03-980B-B6F4DBCB4F67}" type="presOf" srcId="{3640EF2B-5B11-4121-A7D4-A784956C7A27}" destId="{246286E8-F611-4730-BCB8-9724EE3A0C3B}" srcOrd="0" destOrd="0" presId="urn:microsoft.com/office/officeart/2005/8/layout/hierarchy3"/>
    <dgm:cxn modelId="{BDBCC619-271D-49C3-A350-10A8C0784DE3}" type="presOf" srcId="{43D2EB29-1F3B-4DD4-B0F5-80DA3CBDA732}" destId="{E9725B3F-6185-4DDC-9491-7CCEFBDDD16F}" srcOrd="0" destOrd="0" presId="urn:microsoft.com/office/officeart/2005/8/layout/hierarchy3"/>
    <dgm:cxn modelId="{AD399148-04C7-4FFF-A1B1-0B527659F2C2}" srcId="{AF7757C5-E793-4DEB-BFF3-4E96B04C40DA}" destId="{43D2EB29-1F3B-4DD4-B0F5-80DA3CBDA732}" srcOrd="1" destOrd="0" parTransId="{4C73E7B1-198C-45E0-8A68-2AB2E92464D3}" sibTransId="{4CFF2554-EAC0-4E4C-AD4B-04BF4B9B1FFC}"/>
    <dgm:cxn modelId="{3E984C39-1BAE-44F1-816E-B73355EFFA26}" srcId="{D180C69D-13C9-4486-B57E-B05273E7BB4A}" destId="{E3B7F3A3-39A0-4604-A641-3C9B1B60B361}" srcOrd="0" destOrd="0" parTransId="{287B83E5-E67C-4AE4-B987-C0C90B4EBEA8}" sibTransId="{6D28E6A1-4FA4-4DCB-8D0D-A84C60BD0EB5}"/>
    <dgm:cxn modelId="{0A04C048-625B-4489-BE00-5F0C529BBE0D}" type="presOf" srcId="{287B83E5-E67C-4AE4-B987-C0C90B4EBEA8}" destId="{E77E901F-422C-401C-A509-30FE1D3C36AC}" srcOrd="0" destOrd="0" presId="urn:microsoft.com/office/officeart/2005/8/layout/hierarchy3"/>
    <dgm:cxn modelId="{BD239831-AAE8-423F-A5A4-B6A9CBF2D441}" type="presOf" srcId="{D180C69D-13C9-4486-B57E-B05273E7BB4A}" destId="{7DCFCB83-52F8-443E-92D8-D44ED154109F}" srcOrd="0" destOrd="0" presId="urn:microsoft.com/office/officeart/2005/8/layout/hierarchy3"/>
    <dgm:cxn modelId="{0B013E0B-87AC-447E-AD3F-A2B8C4A98A03}" type="presOf" srcId="{AF7757C5-E793-4DEB-BFF3-4E96B04C40DA}" destId="{609FBF8D-2FE5-46A6-B9FF-B79EDA349D51}" srcOrd="0" destOrd="0" presId="urn:microsoft.com/office/officeart/2005/8/layout/hierarchy3"/>
    <dgm:cxn modelId="{77DEA1CC-EBA7-4D75-905E-7D0236F263A1}" srcId="{AF7757C5-E793-4DEB-BFF3-4E96B04C40DA}" destId="{4D2DBAE7-69AF-4669-A30D-887FB8BDE854}" srcOrd="0" destOrd="0" parTransId="{317CBB61-A78B-47EF-B040-8B7CFB75E4D6}" sibTransId="{366CF6FE-FC43-4D5E-B7A9-774C1AA5E18B}"/>
    <dgm:cxn modelId="{A3241F7F-35E4-4CB9-AF67-D696BCE15F51}" type="presOf" srcId="{24D69744-16F8-4447-9CFA-6BA39D1ACD29}" destId="{6DBF184F-5B7C-49F8-ACA3-F160D16C2489}" srcOrd="0" destOrd="0" presId="urn:microsoft.com/office/officeart/2005/8/layout/hierarchy3"/>
    <dgm:cxn modelId="{A9E83450-4324-4BDD-9A18-715ACC67D0A6}" srcId="{AF7757C5-E793-4DEB-BFF3-4E96B04C40DA}" destId="{D180C69D-13C9-4486-B57E-B05273E7BB4A}" srcOrd="2" destOrd="0" parTransId="{F61604E7-FA20-4982-9736-D692A53372E0}" sibTransId="{FA89D752-DCAD-467E-88E9-6B40F2C73C25}"/>
    <dgm:cxn modelId="{B397BFCA-D7E5-4AAE-AB62-996ABBFF2058}" type="presOf" srcId="{16553960-66A4-467D-9873-BCC32494CBB3}" destId="{04DAC4E6-6846-45A7-BC09-2A0B857104CA}" srcOrd="0" destOrd="0" presId="urn:microsoft.com/office/officeart/2005/8/layout/hierarchy3"/>
    <dgm:cxn modelId="{5D752678-28CF-44BE-AE13-5387CC41BE9C}" srcId="{4D2DBAE7-69AF-4669-A30D-887FB8BDE854}" destId="{4BBC1F2A-D6E1-4CDB-BFD1-E5607263DEF8}" srcOrd="1" destOrd="0" parTransId="{ED7D5B3F-A7E2-4DA3-A6A8-D11D30E5BA5C}" sibTransId="{8D17A90F-0F76-4608-ACCF-8C9FAEE89C28}"/>
    <dgm:cxn modelId="{F4E547CC-8E05-4FE6-9ABF-063108466AC3}" type="presOf" srcId="{92DD2166-127A-40D1-8A3E-D54A8F7B2699}" destId="{9A3BA4C1-F4E0-4945-96FA-8DDA88712B16}" srcOrd="0" destOrd="0" presId="urn:microsoft.com/office/officeart/2005/8/layout/hierarchy3"/>
    <dgm:cxn modelId="{FF66F81D-72AC-43E1-9963-1DF1F2E62696}" srcId="{4D2DBAE7-69AF-4669-A30D-887FB8BDE854}" destId="{24D69744-16F8-4447-9CFA-6BA39D1ACD29}" srcOrd="0" destOrd="0" parTransId="{16553960-66A4-467D-9873-BCC32494CBB3}" sibTransId="{D87CD600-B8F9-4D9D-9A34-46DCFD2AD982}"/>
    <dgm:cxn modelId="{B178A654-610F-447E-B2ED-93F3C74D3D17}" type="presOf" srcId="{9AACAE55-7F8F-425B-8CCD-F2798CB90642}" destId="{F9E250EC-B441-472C-8997-A8D4CD1AF569}" srcOrd="0" destOrd="0" presId="urn:microsoft.com/office/officeart/2005/8/layout/hierarchy3"/>
    <dgm:cxn modelId="{B751960F-0F22-4BB2-813B-7107F35BDE9D}" type="presOf" srcId="{D180C69D-13C9-4486-B57E-B05273E7BB4A}" destId="{E2B38022-BC7D-444C-A5D8-637E36532505}" srcOrd="1" destOrd="0" presId="urn:microsoft.com/office/officeart/2005/8/layout/hierarchy3"/>
    <dgm:cxn modelId="{20ADF1CA-6FB0-4180-A7CD-DE4C226AB675}" type="presParOf" srcId="{609FBF8D-2FE5-46A6-B9FF-B79EDA349D51}" destId="{AA30A76A-00E6-409E-93A9-72D15FA5F197}" srcOrd="0" destOrd="0" presId="urn:microsoft.com/office/officeart/2005/8/layout/hierarchy3"/>
    <dgm:cxn modelId="{E9B121F1-CE1C-411E-A22A-744107E4865E}" type="presParOf" srcId="{AA30A76A-00E6-409E-93A9-72D15FA5F197}" destId="{9B6A6591-00B7-47AF-A740-F285BB625366}" srcOrd="0" destOrd="0" presId="urn:microsoft.com/office/officeart/2005/8/layout/hierarchy3"/>
    <dgm:cxn modelId="{42EA030C-3A73-437A-A9C0-DE2D6F1C368A}" type="presParOf" srcId="{9B6A6591-00B7-47AF-A740-F285BB625366}" destId="{826757B4-B697-4218-BC79-6B05877410BD}" srcOrd="0" destOrd="0" presId="urn:microsoft.com/office/officeart/2005/8/layout/hierarchy3"/>
    <dgm:cxn modelId="{6952BB0D-DAD5-48D0-BF49-4A268B76628B}" type="presParOf" srcId="{9B6A6591-00B7-47AF-A740-F285BB625366}" destId="{4B412215-D1DE-487F-9BBA-468C02E3A2BA}" srcOrd="1" destOrd="0" presId="urn:microsoft.com/office/officeart/2005/8/layout/hierarchy3"/>
    <dgm:cxn modelId="{1CD019C0-C453-4F60-AF55-0D7E6C8216E5}" type="presParOf" srcId="{AA30A76A-00E6-409E-93A9-72D15FA5F197}" destId="{A2945D30-016F-4219-8269-ED38EC7CF956}" srcOrd="1" destOrd="0" presId="urn:microsoft.com/office/officeart/2005/8/layout/hierarchy3"/>
    <dgm:cxn modelId="{CC475F86-ED19-4E9E-A9BB-7D8AF1E8EA00}" type="presParOf" srcId="{A2945D30-016F-4219-8269-ED38EC7CF956}" destId="{04DAC4E6-6846-45A7-BC09-2A0B857104CA}" srcOrd="0" destOrd="0" presId="urn:microsoft.com/office/officeart/2005/8/layout/hierarchy3"/>
    <dgm:cxn modelId="{044EFEEF-646D-4BC1-8E8F-EA84EDFD0286}" type="presParOf" srcId="{A2945D30-016F-4219-8269-ED38EC7CF956}" destId="{6DBF184F-5B7C-49F8-ACA3-F160D16C2489}" srcOrd="1" destOrd="0" presId="urn:microsoft.com/office/officeart/2005/8/layout/hierarchy3"/>
    <dgm:cxn modelId="{1B2D0DE3-4832-4F48-ABB3-8CF6C2F2C085}" type="presParOf" srcId="{A2945D30-016F-4219-8269-ED38EC7CF956}" destId="{40DABAD6-1EE6-45FF-B7F3-9E89B919DF03}" srcOrd="2" destOrd="0" presId="urn:microsoft.com/office/officeart/2005/8/layout/hierarchy3"/>
    <dgm:cxn modelId="{5411FAC3-DFB7-4B77-8846-D81950D504CB}" type="presParOf" srcId="{A2945D30-016F-4219-8269-ED38EC7CF956}" destId="{579C225E-5EA6-4DBE-ADCA-58FCA885CA29}" srcOrd="3" destOrd="0" presId="urn:microsoft.com/office/officeart/2005/8/layout/hierarchy3"/>
    <dgm:cxn modelId="{D390E579-3A1E-45BA-B3F1-CED29E02ABE9}" type="presParOf" srcId="{609FBF8D-2FE5-46A6-B9FF-B79EDA349D51}" destId="{6ED8B448-716B-454B-A302-D8F850DDD0E8}" srcOrd="1" destOrd="0" presId="urn:microsoft.com/office/officeart/2005/8/layout/hierarchy3"/>
    <dgm:cxn modelId="{91ED9AB3-19C1-417F-8E61-F7B6E1B919B8}" type="presParOf" srcId="{6ED8B448-716B-454B-A302-D8F850DDD0E8}" destId="{67B5C76A-7C1D-4055-8720-96FC678D94A9}" srcOrd="0" destOrd="0" presId="urn:microsoft.com/office/officeart/2005/8/layout/hierarchy3"/>
    <dgm:cxn modelId="{85CA3263-061A-4433-AB87-487B1C669314}" type="presParOf" srcId="{67B5C76A-7C1D-4055-8720-96FC678D94A9}" destId="{E9725B3F-6185-4DDC-9491-7CCEFBDDD16F}" srcOrd="0" destOrd="0" presId="urn:microsoft.com/office/officeart/2005/8/layout/hierarchy3"/>
    <dgm:cxn modelId="{CC96DA73-D14E-4C44-9372-B32D9F0D7294}" type="presParOf" srcId="{67B5C76A-7C1D-4055-8720-96FC678D94A9}" destId="{898A0F80-E477-428E-954C-DB7E10A36446}" srcOrd="1" destOrd="0" presId="urn:microsoft.com/office/officeart/2005/8/layout/hierarchy3"/>
    <dgm:cxn modelId="{5414D5DC-B116-4307-9AD1-6D435FD5DBBB}" type="presParOf" srcId="{6ED8B448-716B-454B-A302-D8F850DDD0E8}" destId="{A5171832-5916-407E-900E-A28A0ECB4A5E}" srcOrd="1" destOrd="0" presId="urn:microsoft.com/office/officeart/2005/8/layout/hierarchy3"/>
    <dgm:cxn modelId="{58FF62E8-1C4F-466A-8EB6-00CD8677254A}" type="presParOf" srcId="{A5171832-5916-407E-900E-A28A0ECB4A5E}" destId="{F9E250EC-B441-472C-8997-A8D4CD1AF569}" srcOrd="0" destOrd="0" presId="urn:microsoft.com/office/officeart/2005/8/layout/hierarchy3"/>
    <dgm:cxn modelId="{3A632794-D616-4A91-8FE0-A40D22283065}" type="presParOf" srcId="{A5171832-5916-407E-900E-A28A0ECB4A5E}" destId="{9A3BA4C1-F4E0-4945-96FA-8DDA88712B16}" srcOrd="1" destOrd="0" presId="urn:microsoft.com/office/officeart/2005/8/layout/hierarchy3"/>
    <dgm:cxn modelId="{FD0923EA-CA49-484C-865B-B9E5144E9E77}" type="presParOf" srcId="{A5171832-5916-407E-900E-A28A0ECB4A5E}" destId="{CE87DE33-B076-4158-825D-8F1779A6024A}" srcOrd="2" destOrd="0" presId="urn:microsoft.com/office/officeart/2005/8/layout/hierarchy3"/>
    <dgm:cxn modelId="{E489F205-6413-454A-80FF-6C2B61D65FA7}" type="presParOf" srcId="{A5171832-5916-407E-900E-A28A0ECB4A5E}" destId="{3B700A11-5CA6-420A-A646-20E8725F484E}" srcOrd="3" destOrd="0" presId="urn:microsoft.com/office/officeart/2005/8/layout/hierarchy3"/>
    <dgm:cxn modelId="{DB4E920B-DCB5-4929-B08B-825683D08E84}" type="presParOf" srcId="{609FBF8D-2FE5-46A6-B9FF-B79EDA349D51}" destId="{65BCBDBE-E5CC-4EA9-8268-43A8C2A3914A}" srcOrd="2" destOrd="0" presId="urn:microsoft.com/office/officeart/2005/8/layout/hierarchy3"/>
    <dgm:cxn modelId="{71041931-4757-4990-ABC3-520E81587C13}" type="presParOf" srcId="{65BCBDBE-E5CC-4EA9-8268-43A8C2A3914A}" destId="{57A658AA-FEE3-41C9-B806-225FE645A5DB}" srcOrd="0" destOrd="0" presId="urn:microsoft.com/office/officeart/2005/8/layout/hierarchy3"/>
    <dgm:cxn modelId="{FE4222DB-A764-4D93-8783-EC125755C9B1}" type="presParOf" srcId="{57A658AA-FEE3-41C9-B806-225FE645A5DB}" destId="{7DCFCB83-52F8-443E-92D8-D44ED154109F}" srcOrd="0" destOrd="0" presId="urn:microsoft.com/office/officeart/2005/8/layout/hierarchy3"/>
    <dgm:cxn modelId="{20B9658E-BF29-4263-AA5C-0B3870D91AC5}" type="presParOf" srcId="{57A658AA-FEE3-41C9-B806-225FE645A5DB}" destId="{E2B38022-BC7D-444C-A5D8-637E36532505}" srcOrd="1" destOrd="0" presId="urn:microsoft.com/office/officeart/2005/8/layout/hierarchy3"/>
    <dgm:cxn modelId="{1617B229-81E3-4E09-873B-54DF9491538B}" type="presParOf" srcId="{65BCBDBE-E5CC-4EA9-8268-43A8C2A3914A}" destId="{CCB859EC-0FDA-4FE3-8664-E72FC5C8E51B}" srcOrd="1" destOrd="0" presId="urn:microsoft.com/office/officeart/2005/8/layout/hierarchy3"/>
    <dgm:cxn modelId="{38CC6625-7BD8-4755-B987-AE65ECF9D0E2}" type="presParOf" srcId="{CCB859EC-0FDA-4FE3-8664-E72FC5C8E51B}" destId="{E77E901F-422C-401C-A509-30FE1D3C36AC}" srcOrd="0" destOrd="0" presId="urn:microsoft.com/office/officeart/2005/8/layout/hierarchy3"/>
    <dgm:cxn modelId="{661141FC-15DF-4D81-87BA-271896C8B2B8}" type="presParOf" srcId="{CCB859EC-0FDA-4FE3-8664-E72FC5C8E51B}" destId="{2C76B5F5-E4DC-4E60-B739-EC33987B1D4A}" srcOrd="1" destOrd="0" presId="urn:microsoft.com/office/officeart/2005/8/layout/hierarchy3"/>
    <dgm:cxn modelId="{CE7BBA49-CB5C-4DA4-A130-14385C9CE550}" type="presParOf" srcId="{CCB859EC-0FDA-4FE3-8664-E72FC5C8E51B}" destId="{246286E8-F611-4730-BCB8-9724EE3A0C3B}" srcOrd="2" destOrd="0" presId="urn:microsoft.com/office/officeart/2005/8/layout/hierarchy3"/>
    <dgm:cxn modelId="{8F1B8C26-F053-4344-8A9C-D7CAD3FF9BA0}" type="presParOf" srcId="{CCB859EC-0FDA-4FE3-8664-E72FC5C8E51B}" destId="{4E4FABA6-9067-4835-8B0F-9A999AFD5AA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757B4-B697-4218-BC79-6B05877410BD}">
      <dsp:nvSpPr>
        <dsp:cNvPr id="0" name=""/>
        <dsp:cNvSpPr/>
      </dsp:nvSpPr>
      <dsp:spPr>
        <a:xfrm>
          <a:off x="1916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Налоговые доходы</a:t>
          </a:r>
          <a:endParaRPr lang="ru-RU" sz="1800" kern="1200" dirty="0"/>
        </a:p>
      </dsp:txBody>
      <dsp:txXfrm>
        <a:off x="26240" y="143369"/>
        <a:ext cx="1612288" cy="781820"/>
      </dsp:txXfrm>
    </dsp:sp>
    <dsp:sp modelId="{04DAC4E6-6846-45A7-BC09-2A0B857104CA}">
      <dsp:nvSpPr>
        <dsp:cNvPr id="0" name=""/>
        <dsp:cNvSpPr/>
      </dsp:nvSpPr>
      <dsp:spPr>
        <a:xfrm>
          <a:off x="168010" y="949513"/>
          <a:ext cx="290119" cy="1753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3226"/>
              </a:lnTo>
              <a:lnTo>
                <a:pt x="290119" y="175322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F184F-5B7C-49F8-ACA3-F160D16C2489}">
      <dsp:nvSpPr>
        <dsp:cNvPr id="0" name=""/>
        <dsp:cNvSpPr/>
      </dsp:nvSpPr>
      <dsp:spPr>
        <a:xfrm>
          <a:off x="458129" y="2287505"/>
          <a:ext cx="1663474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45,6</a:t>
          </a:r>
          <a:r>
            <a:rPr lang="ru-RU" sz="3600" kern="1200" dirty="0" smtClean="0"/>
            <a:t>%</a:t>
          </a:r>
          <a:endParaRPr lang="ru-RU" sz="3600" kern="1200" dirty="0"/>
        </a:p>
      </dsp:txBody>
      <dsp:txXfrm>
        <a:off x="482453" y="2311829"/>
        <a:ext cx="1614826" cy="781820"/>
      </dsp:txXfrm>
    </dsp:sp>
    <dsp:sp modelId="{40DABAD6-1EE6-45FF-B7F3-9E89B919DF03}">
      <dsp:nvSpPr>
        <dsp:cNvPr id="0" name=""/>
        <dsp:cNvSpPr/>
      </dsp:nvSpPr>
      <dsp:spPr>
        <a:xfrm>
          <a:off x="168010" y="949513"/>
          <a:ext cx="228544" cy="679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9721"/>
              </a:lnTo>
              <a:lnTo>
                <a:pt x="228544" y="67972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C225E-5EA6-4DBE-ADCA-58FCA885CA29}">
      <dsp:nvSpPr>
        <dsp:cNvPr id="0" name=""/>
        <dsp:cNvSpPr/>
      </dsp:nvSpPr>
      <dsp:spPr>
        <a:xfrm>
          <a:off x="396555" y="1175807"/>
          <a:ext cx="2065567" cy="90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103 045,3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r>
            <a:rPr lang="ru-RU" sz="2400" kern="1200" dirty="0" smtClean="0"/>
            <a:t>тыс. рублей</a:t>
          </a:r>
          <a:endParaRPr lang="ru-RU" sz="2400" kern="1200" dirty="0"/>
        </a:p>
      </dsp:txBody>
      <dsp:txXfrm>
        <a:off x="423116" y="1202368"/>
        <a:ext cx="2012445" cy="853732"/>
      </dsp:txXfrm>
    </dsp:sp>
    <dsp:sp modelId="{E9725B3F-6185-4DDC-9491-7CCEFBDDD16F}">
      <dsp:nvSpPr>
        <dsp:cNvPr id="0" name=""/>
        <dsp:cNvSpPr/>
      </dsp:nvSpPr>
      <dsp:spPr>
        <a:xfrm>
          <a:off x="2482718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 </a:t>
          </a:r>
          <a:endParaRPr lang="ru-RU" sz="1800" kern="1200" dirty="0"/>
        </a:p>
      </dsp:txBody>
      <dsp:txXfrm>
        <a:off x="2507042" y="143369"/>
        <a:ext cx="1612288" cy="781820"/>
      </dsp:txXfrm>
    </dsp:sp>
    <dsp:sp modelId="{F9E250EC-B441-472C-8997-A8D4CD1AF569}">
      <dsp:nvSpPr>
        <dsp:cNvPr id="0" name=""/>
        <dsp:cNvSpPr/>
      </dsp:nvSpPr>
      <dsp:spPr>
        <a:xfrm>
          <a:off x="2648812" y="949513"/>
          <a:ext cx="253286" cy="1751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1814"/>
              </a:lnTo>
              <a:lnTo>
                <a:pt x="253286" y="175181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BA4C1-F4E0-4945-96FA-8DDA88712B16}">
      <dsp:nvSpPr>
        <dsp:cNvPr id="0" name=""/>
        <dsp:cNvSpPr/>
      </dsp:nvSpPr>
      <dsp:spPr>
        <a:xfrm>
          <a:off x="2902098" y="2286093"/>
          <a:ext cx="1771342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15,2</a:t>
          </a:r>
          <a:r>
            <a:rPr lang="ru-RU" sz="3600" kern="1200" dirty="0" smtClean="0"/>
            <a:t>%</a:t>
          </a:r>
          <a:endParaRPr lang="ru-RU" sz="3600" kern="1200" dirty="0"/>
        </a:p>
      </dsp:txBody>
      <dsp:txXfrm>
        <a:off x="2926422" y="2310417"/>
        <a:ext cx="1722694" cy="781820"/>
      </dsp:txXfrm>
    </dsp:sp>
    <dsp:sp modelId="{CE87DE33-B076-4158-825D-8F1779A6024A}">
      <dsp:nvSpPr>
        <dsp:cNvPr id="0" name=""/>
        <dsp:cNvSpPr/>
      </dsp:nvSpPr>
      <dsp:spPr>
        <a:xfrm>
          <a:off x="2648812" y="949513"/>
          <a:ext cx="167661" cy="679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9705"/>
              </a:lnTo>
              <a:lnTo>
                <a:pt x="167661" y="67970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00A11-5CA6-420A-A646-20E8725F484E}">
      <dsp:nvSpPr>
        <dsp:cNvPr id="0" name=""/>
        <dsp:cNvSpPr/>
      </dsp:nvSpPr>
      <dsp:spPr>
        <a:xfrm>
          <a:off x="2816473" y="1166273"/>
          <a:ext cx="2033916" cy="9258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34 421,2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r>
            <a:rPr lang="ru-RU" sz="2400" kern="1200" dirty="0" smtClean="0"/>
            <a:t>тыс. рублей</a:t>
          </a:r>
          <a:endParaRPr lang="ru-RU" sz="2400" kern="1200" dirty="0"/>
        </a:p>
      </dsp:txBody>
      <dsp:txXfrm>
        <a:off x="2843591" y="1193391"/>
        <a:ext cx="1979680" cy="871653"/>
      </dsp:txXfrm>
    </dsp:sp>
    <dsp:sp modelId="{7DCFCB83-52F8-443E-92D8-D44ED154109F}">
      <dsp:nvSpPr>
        <dsp:cNvPr id="0" name=""/>
        <dsp:cNvSpPr/>
      </dsp:nvSpPr>
      <dsp:spPr>
        <a:xfrm>
          <a:off x="4931869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4956193" y="143369"/>
        <a:ext cx="1612288" cy="781820"/>
      </dsp:txXfrm>
    </dsp:sp>
    <dsp:sp modelId="{E77E901F-422C-401C-A509-30FE1D3C36AC}">
      <dsp:nvSpPr>
        <dsp:cNvPr id="0" name=""/>
        <dsp:cNvSpPr/>
      </dsp:nvSpPr>
      <dsp:spPr>
        <a:xfrm>
          <a:off x="5097962" y="949513"/>
          <a:ext cx="162944" cy="1729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167"/>
              </a:lnTo>
              <a:lnTo>
                <a:pt x="162944" y="172916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6B5F5-E4DC-4E60-B739-EC33987B1D4A}">
      <dsp:nvSpPr>
        <dsp:cNvPr id="0" name=""/>
        <dsp:cNvSpPr/>
      </dsp:nvSpPr>
      <dsp:spPr>
        <a:xfrm>
          <a:off x="5260907" y="2263447"/>
          <a:ext cx="2112764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39,2</a:t>
          </a:r>
          <a:r>
            <a:rPr lang="ru-RU" sz="3600" kern="1200" dirty="0" smtClean="0"/>
            <a:t>%</a:t>
          </a:r>
          <a:endParaRPr lang="ru-RU" sz="3600" kern="1200" dirty="0"/>
        </a:p>
      </dsp:txBody>
      <dsp:txXfrm>
        <a:off x="5285231" y="2287771"/>
        <a:ext cx="2064116" cy="781820"/>
      </dsp:txXfrm>
    </dsp:sp>
    <dsp:sp modelId="{246286E8-F611-4730-BCB8-9724EE3A0C3B}">
      <dsp:nvSpPr>
        <dsp:cNvPr id="0" name=""/>
        <dsp:cNvSpPr/>
      </dsp:nvSpPr>
      <dsp:spPr>
        <a:xfrm>
          <a:off x="5097962" y="949513"/>
          <a:ext cx="162944" cy="655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521"/>
              </a:lnTo>
              <a:lnTo>
                <a:pt x="162944" y="65552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FABA6-9067-4835-8B0F-9A999AFD5AAA}">
      <dsp:nvSpPr>
        <dsp:cNvPr id="0" name=""/>
        <dsp:cNvSpPr/>
      </dsp:nvSpPr>
      <dsp:spPr>
        <a:xfrm>
          <a:off x="5260907" y="1152263"/>
          <a:ext cx="2033916" cy="9055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88 408,0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r>
            <a:rPr lang="ru-RU" sz="2400" kern="1200" dirty="0" smtClean="0"/>
            <a:t>тыс. рублей</a:t>
          </a:r>
        </a:p>
      </dsp:txBody>
      <dsp:txXfrm>
        <a:off x="5287429" y="1178785"/>
        <a:ext cx="1980872" cy="852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0.54718</cdr:x>
      <cdr:y>0</cdr:y>
    </cdr:from>
    <cdr:to>
      <cdr:x>0.96753</cdr:x>
      <cdr:y>0.26295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44750" y="0"/>
          <a:ext cx="1263489" cy="7005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15 886,1</a:t>
          </a:r>
          <a:endParaRPr lang="ru-RU" sz="1800" b="1" dirty="0" smtClean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0.69217</cdr:x>
      <cdr:y>0.41865</cdr:y>
    </cdr:from>
    <cdr:to>
      <cdr:x>0.91728</cdr:x>
      <cdr:y>0.55099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3466957" y="2174279"/>
          <a:ext cx="1127535" cy="687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2 105,3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0.59788</cdr:x>
      <cdr:y>0.28576</cdr:y>
    </cdr:from>
    <cdr:to>
      <cdr:x>0.83634</cdr:x>
      <cdr:y>0.40748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2994695" y="1484117"/>
          <a:ext cx="1194403" cy="6321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162,8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0.44247</cdr:x>
      <cdr:y>0.16483</cdr:y>
    </cdr:from>
    <cdr:to>
      <cdr:x>0.67473</cdr:x>
      <cdr:y>0.28005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2304527" y="913907"/>
          <a:ext cx="1209675" cy="638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499,5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0.5</cdr:x>
      <cdr:y>0.45074</cdr:y>
    </cdr:from>
    <cdr:to>
      <cdr:x>0.6944</cdr:x>
      <cdr:y>0.45074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>
          <a:off x="2504409" y="2340975"/>
          <a:ext cx="973714" cy="0"/>
        </a:xfrm>
        <a:prstGeom xmlns:a="http://schemas.openxmlformats.org/drawingml/2006/main" prst="straightConnector1">
          <a:avLst/>
        </a:prstGeom>
        <a:ln xmlns:a="http://schemas.openxmlformats.org/drawingml/2006/main" w="50800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0.69444</cdr:x>
      <cdr:y>0.65413</cdr:y>
    </cdr:from>
    <cdr:to>
      <cdr:x>0.93536</cdr:x>
      <cdr:y>0.76306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3616847" y="3626919"/>
          <a:ext cx="1254774" cy="603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/>
            <a:t>313,3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0.64642</cdr:x>
      <cdr:y>0.01967</cdr:y>
    </cdr:from>
    <cdr:to>
      <cdr:x>0.97637</cdr:x>
      <cdr:y>0.91039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61511" y="96475"/>
          <a:ext cx="1613719" cy="4368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6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0.01824</cdr:x>
      <cdr:y>0.77778</cdr:y>
    </cdr:from>
    <cdr:to>
      <cdr:x>0.38854</cdr:x>
      <cdr:y>0.86602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41784" y="4032448"/>
          <a:ext cx="2878120" cy="457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cs typeface="Times New Roman" panose="02020603050405020304" pitchFamily="18" charset="0"/>
            </a:rPr>
            <a:t>150 183,2 тыс. рублей</a:t>
          </a:r>
          <a:endParaRPr lang="ru-RU" sz="2000" b="1" dirty="0">
            <a:solidFill>
              <a:schemeClr val="tx1"/>
            </a:solidFill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0.69456</cdr:x>
      <cdr:y>0.39706</cdr:y>
    </cdr:from>
    <cdr:to>
      <cdr:x>0.8122</cdr:x>
      <cdr:y>0.5838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98368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0.58338</cdr:x>
      <cdr:y>0.13235</cdr:y>
    </cdr:from>
    <cdr:to>
      <cdr:x>0.99074</cdr:x>
      <cdr:y>0.3191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34272" y="648072"/>
          <a:ext cx="316612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0.86132</cdr:x>
      <cdr:y>0.19118</cdr:y>
    </cdr:from>
    <cdr:to>
      <cdr:x>0.97897</cdr:x>
      <cdr:y>0.37792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94512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0.68068</cdr:x>
      <cdr:y>0.1626</cdr:y>
    </cdr:from>
    <cdr:to>
      <cdr:x>1</cdr:x>
      <cdr:y>0.23302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832817" y="854712"/>
          <a:ext cx="2736260" cy="370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61 115,4 тыс. рублей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F93848-11DC-447E-B293-CEEE57E94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10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977"/>
            <a:ext cx="794131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43268B-4ABA-4A35-8278-855EB0F94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29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1146364-D3D9-4FFA-A232-DB40AF071D63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9553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A3D04F-6571-4E9F-BFAE-D0F170B995F5}" type="slidenum">
              <a:rPr lang="ru-RU" altLang="ru-RU" smtClean="0"/>
              <a:pPr>
                <a:spcBef>
                  <a:spcPct val="0"/>
                </a:spcBef>
              </a:pPr>
              <a:t>29</a:t>
            </a:fld>
            <a:endParaRPr lang="ru-RU" alt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7858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262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002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012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98A46-58F1-48B9-BD68-1CEF13F4D6C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84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33EBA7-9743-4002-8893-DE17B5341D8A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3573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21205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C07C58-6F98-4CEB-A8BC-38FE78F638E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31147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4487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12828-EC75-4303-BE95-472CA374E4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6735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4D4FD-2374-4789-BA6B-DB469E31C76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0549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CAB99-392C-4FAE-9C03-CEE0F91C7D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133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5922-9ED2-4A66-83F2-48F6C8FAB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69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CA187-E9AA-4EBC-A226-F3C6FEFC76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819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BC276-C98C-42B4-94F3-617EA3AFE5F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0429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0592B-E9BF-4003-951D-893FD88D154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2949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DD7FA-1F1E-46B2-A3FA-9F22FF84D44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480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5EF17-410D-4D64-8CF2-83E077DB599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751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92B7F-310E-4245-91FF-59152843DA8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6458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C8AF6-23AB-4284-B2A7-CEC33EBA772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2891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B8014-E27D-450A-A232-98E0A63301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5512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40A5F-BBC1-4859-A557-3250535959A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65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34378" y="1347481"/>
            <a:ext cx="8928992" cy="17543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Исполнение </a:t>
            </a: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бюджета 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/>
            </a:r>
            <a:b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</a:b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МО «Светогорское </a:t>
            </a: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городское поселение» 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за 202</a:t>
            </a:r>
            <a:r>
              <a:rPr lang="en-US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3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 год</a:t>
            </a:r>
            <a:endParaRPr lang="ru-RU" sz="3600" b="1" dirty="0">
              <a:ln w="10160">
                <a:solidFill>
                  <a:srgbClr val="7030A0"/>
                </a:solidFill>
                <a:prstDash val="solid"/>
              </a:ln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34051"/>
            <a:ext cx="1068327" cy="1318923"/>
          </a:xfrm>
          <a:prstGeom prst="rect">
            <a:avLst/>
          </a:prstGeom>
        </p:spPr>
      </p:pic>
      <p:sp>
        <p:nvSpPr>
          <p:cNvPr id="3" name="AutoShape 2" descr="20230216_181742.jpg"/>
          <p:cNvSpPr>
            <a:spLocks noChangeAspect="1" noChangeArrowheads="1"/>
          </p:cNvSpPr>
          <p:nvPr/>
        </p:nvSpPr>
        <p:spPr bwMode="auto">
          <a:xfrm>
            <a:off x="251519" y="-144463"/>
            <a:ext cx="20885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6" y="3555775"/>
            <a:ext cx="3981276" cy="2989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55775"/>
            <a:ext cx="4032448" cy="302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28000"/>
            <a:ext cx="3999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БЮДЖЕТ ДЛЯ ГРАЖДАН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89888" cy="1081088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Безвозмездные поступления  2023 года</a:t>
            </a:r>
            <a:b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88 408,0 тыс. рублей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8354" y="2042193"/>
            <a:ext cx="8678142" cy="3960058"/>
          </a:xfr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дотации на выравнивание бюджетной обеспеченности </a:t>
            </a:r>
            <a:r>
              <a:rPr lang="ru-RU" sz="22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40 950,1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субсидии бюджету поселения </a:t>
            </a:r>
            <a:r>
              <a:rPr lang="ru-RU" sz="22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                                  42 899,0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суб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вен</a:t>
            </a:r>
            <a:r>
              <a:rPr lang="ru-RU" sz="2200" b="1" dirty="0" smtClean="0">
                <a:solidFill>
                  <a:srgbClr val="660033"/>
                </a:solidFill>
              </a:rPr>
              <a:t>ции</a:t>
            </a:r>
            <a:r>
              <a:rPr lang="ru-RU" sz="2200" dirty="0" smtClean="0"/>
              <a:t> 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бюджетам  субъектов РФ и МО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3 396,8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иные межбюджетные трансферты </a:t>
            </a:r>
            <a:r>
              <a:rPr lang="ru-RU" sz="22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335,9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доходы бюджетов городских поселений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-                                                                                                                                 									</a:t>
            </a:r>
            <a:r>
              <a:rPr lang="ru-RU" sz="2200" b="1" dirty="0" smtClean="0"/>
              <a:t>826,2 тыс</a:t>
            </a:r>
            <a:r>
              <a:rPr lang="ru-RU" sz="2200" b="1" dirty="0"/>
              <a:t>. </a:t>
            </a:r>
            <a:r>
              <a:rPr lang="ru-RU" sz="2200" b="1" dirty="0" smtClean="0"/>
              <a:t>рублей</a:t>
            </a:r>
          </a:p>
        </p:txBody>
      </p:sp>
    </p:spTree>
    <p:extLst>
      <p:ext uri="{BB962C8B-B14F-4D97-AF65-F5344CB8AC3E}">
        <p14:creationId xmlns:p14="http://schemas.microsoft.com/office/powerpoint/2010/main" val="3754837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49774" y="188640"/>
            <a:ext cx="795637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Структура расходов бюджета </a:t>
            </a:r>
            <a:b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 «Светогорское городское поселение» </a:t>
            </a:r>
            <a:b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2023 </a:t>
            </a: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год</a:t>
            </a:r>
            <a:endParaRPr lang="ru-RU" altLang="ru-RU" sz="28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2857021"/>
              </p:ext>
            </p:extLst>
          </p:nvPr>
        </p:nvGraphicFramePr>
        <p:xfrm>
          <a:off x="685800" y="1196752"/>
          <a:ext cx="77724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005703"/>
              </p:ext>
            </p:extLst>
          </p:nvPr>
        </p:nvGraphicFramePr>
        <p:xfrm>
          <a:off x="0" y="1"/>
          <a:ext cx="9144000" cy="67413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0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бюджетной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росписью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исп.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«Основные направления осуществления управленческой деятельности и развитие муниципальной службы в муниципальном образовании «Светогорское городское поселение»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1 077,6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1 077,6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форм местного самоуправления и социальной активности населения на территории 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4 605,9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4 605,9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</a:t>
                      </a:r>
                      <a:b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6 182,0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4 367,3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малого, среднего предпринимательства и потребительского рынка в</a:t>
                      </a:r>
                    </a:p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«Формирование городской среды и обеспечение качественным жильём граждан на территории МО «Светогорское городское поселение»»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90 908,1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87 583,9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8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культуры, физической культуры и массового спорта, молодёжной политики 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50 594,6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50 594,6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9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«Управление и распоряжение </a:t>
                      </a:r>
                    </a:p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муниципальным имуществом МО «Светогорское городское поселение»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2 280,8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1 933,9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212242"/>
                  </a:ext>
                </a:extLst>
              </a:tr>
              <a:tr h="696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муниципальным программам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155 669,0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150 183,2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5472" name="Rectangle 82"/>
          <p:cNvSpPr>
            <a:spLocks noChangeArrowheads="1"/>
          </p:cNvSpPr>
          <p:nvPr/>
        </p:nvSpPr>
        <p:spPr bwMode="auto">
          <a:xfrm>
            <a:off x="3651250" y="149383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350950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48"/>
          <p:cNvSpPr>
            <a:spLocks noGrp="1" noChangeArrowheads="1"/>
          </p:cNvSpPr>
          <p:nvPr>
            <p:ph type="title"/>
          </p:nvPr>
        </p:nvSpPr>
        <p:spPr>
          <a:xfrm>
            <a:off x="323528" y="271794"/>
            <a:ext cx="8712968" cy="121424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«Основные направления осуществления управленческой деятельности и развитие муниципальной службы в муниципальном образовании</a:t>
            </a:r>
            <a:b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«Светогорское городское поселение» Выборгского района Ленинградской области»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99675" y="1635861"/>
            <a:ext cx="4680520" cy="396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1 077,6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5519" y="2182512"/>
            <a:ext cx="74888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</a:t>
            </a:r>
            <a:r>
              <a:rPr lang="ru-RU" sz="1600" dirty="0"/>
              <a:t>услуги по сервисному обслуживанию компьютерной техники, оборудования, офисной техники, АТС – </a:t>
            </a:r>
            <a:r>
              <a:rPr lang="ru-RU" sz="1600" b="1" dirty="0"/>
              <a:t>328,6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</a:t>
            </a:r>
            <a:r>
              <a:rPr lang="ru-RU" sz="1600" dirty="0"/>
              <a:t>оказание услуг по комплексному обслуживанию информационной системы 1С Бухгалтерия-8, СПС «Консультант Плюс», «Система Кадры», справочная система «Госфинансы», программный продукт «Касперский» – </a:t>
            </a:r>
            <a:r>
              <a:rPr lang="ru-RU" sz="1600" b="1" dirty="0"/>
              <a:t>617,6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</a:t>
            </a:r>
            <a:r>
              <a:rPr lang="ru-RU" sz="1600" dirty="0"/>
              <a:t>поставка товаров: (карта флэш памяти, накопитель данных, картридж, </a:t>
            </a:r>
            <a:r>
              <a:rPr lang="ru-RU" sz="1600" dirty="0" err="1"/>
              <a:t>фотобарабан</a:t>
            </a:r>
            <a:r>
              <a:rPr lang="ru-RU" sz="1600" dirty="0"/>
              <a:t>) - </a:t>
            </a:r>
            <a:r>
              <a:rPr lang="ru-RU" sz="1600" b="1" dirty="0"/>
              <a:t>101,2 тыс. </a:t>
            </a:r>
            <a:r>
              <a:rPr lang="ru-RU" sz="1600" b="1" dirty="0" smtClean="0"/>
              <a:t>рублей</a:t>
            </a:r>
            <a:r>
              <a:rPr lang="ru-RU" sz="1600" dirty="0" smtClean="0"/>
              <a:t>;</a:t>
            </a:r>
            <a:endParaRPr lang="ru-RU" sz="16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образовательные </a:t>
            </a:r>
            <a:r>
              <a:rPr lang="ru-RU" sz="1600" dirty="0"/>
              <a:t>услуги по программе повышения квалификации и профессиональной переподготовки: "Контрактная система в сфере закупок товаров", «Противодействие коррупции» - </a:t>
            </a:r>
            <a:r>
              <a:rPr lang="ru-RU" sz="1600" b="1" dirty="0"/>
              <a:t>30,2 тыс. </a:t>
            </a:r>
            <a:r>
              <a:rPr lang="ru-RU" sz="1600" b="1" dirty="0" smtClean="0"/>
              <a:t>рублей.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8" y="1862854"/>
            <a:ext cx="1319547" cy="13195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" y="3559218"/>
            <a:ext cx="1424061" cy="14240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5720423"/>
            <a:ext cx="2088232" cy="9651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730" y="5301208"/>
            <a:ext cx="1728192" cy="11650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913" y="5720423"/>
            <a:ext cx="2623438" cy="96512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7505" y="148650"/>
            <a:ext cx="9162384" cy="105173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форм местного самоуправления </a:t>
            </a:r>
            <a:b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социальной активности населения на территории </a:t>
            </a:r>
            <a:b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9237" name="Прямоугольник 3"/>
          <p:cNvSpPr>
            <a:spLocks noChangeArrowheads="1"/>
          </p:cNvSpPr>
          <p:nvPr/>
        </p:nvSpPr>
        <p:spPr bwMode="auto">
          <a:xfrm>
            <a:off x="2071688" y="2857500"/>
            <a:ext cx="7540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27784" y="1187382"/>
            <a:ext cx="4680520" cy="4694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4 605,9 тыс.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7241" y="1664485"/>
            <a:ext cx="7157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/>
              <a:t>публикацию информации о деятельности органов местного самоуправления МО «Светогорское городское поселение» (опубликование муниципальных нормативных правовых актов и иных официальных документов, в официальном печатном издании газете «</a:t>
            </a:r>
            <a:r>
              <a:rPr lang="ru-RU" sz="1600" dirty="0" err="1"/>
              <a:t>Вуокса</a:t>
            </a:r>
            <a:r>
              <a:rPr lang="ru-RU" sz="1600" dirty="0"/>
              <a:t>») – </a:t>
            </a:r>
            <a:r>
              <a:rPr lang="ru-RU" sz="1600" b="1" dirty="0"/>
              <a:t>2 020,0 тыс. </a:t>
            </a:r>
            <a:r>
              <a:rPr lang="ru-RU" sz="1600" b="1" dirty="0" smtClean="0"/>
              <a:t>рублей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поставку </a:t>
            </a:r>
            <a:r>
              <a:rPr lang="ru-RU" sz="1600" dirty="0"/>
              <a:t>цветочной продукции, полиграфической продукции (открытки, конверты, рамки для сертификатов) – </a:t>
            </a:r>
            <a:r>
              <a:rPr lang="ru-RU" sz="1600" b="1" dirty="0"/>
              <a:t>66,0 тыс. </a:t>
            </a:r>
            <a:r>
              <a:rPr lang="ru-RU" sz="1600" b="1" dirty="0" smtClean="0"/>
              <a:t>рублей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" y="2064216"/>
            <a:ext cx="1740249" cy="15611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263157" y="3860043"/>
            <a:ext cx="4956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/>
              <a:t>мероприятия по обустройству линии электропередачи наружного уличного освещения д. Лосево, ул. Заречная на сумму </a:t>
            </a:r>
            <a:r>
              <a:rPr lang="ru-RU" sz="1600" b="1" dirty="0"/>
              <a:t>167,9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мероприятия </a:t>
            </a:r>
            <a:r>
              <a:rPr lang="ru-RU" sz="1600" dirty="0"/>
              <a:t>по благоустройству дворовой территории г. Светогорск ул. Пограничная д.5 и обустройство линии электропередачи наружного уличного освещения </a:t>
            </a:r>
            <a:r>
              <a:rPr lang="ru-RU" sz="1600" dirty="0" err="1"/>
              <a:t>гп</a:t>
            </a:r>
            <a:r>
              <a:rPr lang="ru-RU" sz="1600" dirty="0"/>
              <a:t>. Лесогорский, ул. Советов на сумму </a:t>
            </a:r>
            <a:r>
              <a:rPr lang="ru-RU" sz="1600" b="1" dirty="0"/>
              <a:t>2 352,0 тыс. </a:t>
            </a:r>
            <a:r>
              <a:rPr lang="ru-RU" sz="1600" b="1" dirty="0" smtClean="0"/>
              <a:t>рублей,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755251"/>
            <a:ext cx="1504918" cy="20096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08150"/>
            <a:ext cx="3046902" cy="15016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7411" y="5021795"/>
            <a:ext cx="1991888" cy="1494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46683" y="132623"/>
            <a:ext cx="8817805" cy="6414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/>
              <a:t/>
            </a:r>
            <a:br>
              <a:rPr lang="ru-RU" altLang="ru-RU" sz="2000" b="1" dirty="0" smtClean="0"/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«Безопасность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38348" y="1007586"/>
            <a:ext cx="4680520" cy="3506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4 367,3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142" y="3994739"/>
            <a:ext cx="7092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     - составление </a:t>
            </a:r>
            <a:r>
              <a:rPr lang="ru-RU" sz="1500" dirty="0"/>
              <a:t>сметной документации муниципальной системы оповещения населения об опасности ЧС – </a:t>
            </a:r>
            <a:r>
              <a:rPr lang="ru-RU" sz="1500" b="1" dirty="0"/>
              <a:t>15,0 тыс. </a:t>
            </a:r>
            <a:r>
              <a:rPr lang="ru-RU" sz="1500" b="1" dirty="0" smtClean="0"/>
              <a:t>рублей;</a:t>
            </a:r>
            <a:endParaRPr lang="ru-RU" sz="15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 </a:t>
            </a:r>
            <a:r>
              <a:rPr lang="ru-RU" sz="1500" dirty="0"/>
              <a:t>изготовление и установка пожарных ящиков, поставка огнетушителей ранцевых – </a:t>
            </a:r>
            <a:r>
              <a:rPr lang="ru-RU" sz="1500" b="1" dirty="0"/>
              <a:t>142,1 тыс. </a:t>
            </a:r>
            <a:r>
              <a:rPr lang="ru-RU" sz="1500" b="1" dirty="0" smtClean="0"/>
              <a:t>рублей;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 </a:t>
            </a:r>
            <a:r>
              <a:rPr lang="ru-RU" sz="1500" dirty="0"/>
              <a:t>обслуживание аппаратно-программного комплекса автоматизированной информационной системы «Безопасный город» - </a:t>
            </a:r>
            <a:r>
              <a:rPr lang="ru-RU" sz="1500" b="1" dirty="0"/>
              <a:t>230,0 тыс. рублей</a:t>
            </a:r>
            <a:r>
              <a:rPr lang="ru-RU" sz="15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подключение </a:t>
            </a:r>
            <a:r>
              <a:rPr lang="ru-RU" sz="1500" dirty="0"/>
              <a:t>камер, установленных в рамках выполнения проекта по благоустройству территории городской площади, расположенной по адресу г Светогорск ул. Пограничная, д 1А- </a:t>
            </a:r>
            <a:r>
              <a:rPr lang="ru-RU" sz="1500" b="1" dirty="0"/>
              <a:t>132,2 тыс. </a:t>
            </a:r>
            <a:r>
              <a:rPr lang="ru-RU" sz="1500" b="1" dirty="0" smtClean="0"/>
              <a:t>рублей</a:t>
            </a:r>
            <a:endParaRPr lang="ru-RU" sz="15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на </a:t>
            </a:r>
            <a:r>
              <a:rPr lang="ru-RU" sz="1500" dirty="0"/>
              <a:t>содержание работников по обеспечению деятельности комиссии и делам несовершеннолетних и защите их прав </a:t>
            </a:r>
            <a:r>
              <a:rPr lang="ru-RU" sz="1500" dirty="0" smtClean="0"/>
              <a:t>в </a:t>
            </a:r>
            <a:r>
              <a:rPr lang="ru-RU" sz="1500" dirty="0"/>
              <a:t>сфере безнадзорности </a:t>
            </a:r>
            <a:r>
              <a:rPr lang="ru-RU" sz="1500" dirty="0" smtClean="0"/>
              <a:t>и административных </a:t>
            </a:r>
            <a:r>
              <a:rPr lang="ru-RU" sz="1500" dirty="0"/>
              <a:t>правоотношений – </a:t>
            </a:r>
            <a:r>
              <a:rPr lang="ru-RU" sz="1500" b="1" dirty="0"/>
              <a:t>2 </a:t>
            </a:r>
            <a:r>
              <a:rPr lang="ru-RU" sz="1500" b="1" dirty="0" smtClean="0"/>
              <a:t>453,1 </a:t>
            </a:r>
            <a:r>
              <a:rPr lang="ru-RU" sz="1500" b="1" dirty="0"/>
              <a:t>тыс. </a:t>
            </a:r>
            <a:r>
              <a:rPr lang="ru-RU" sz="1500" b="1" dirty="0" smtClean="0"/>
              <a:t>рублей.</a:t>
            </a:r>
            <a:endParaRPr lang="ru-RU" sz="15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39" y="879961"/>
            <a:ext cx="1821966" cy="17984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8247" y="1478085"/>
            <a:ext cx="64807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строительство </a:t>
            </a:r>
            <a:r>
              <a:rPr lang="ru-RU" sz="1500" dirty="0"/>
              <a:t>пожарных резервуаров расходы исполнены в </a:t>
            </a:r>
            <a:r>
              <a:rPr lang="ru-RU" sz="1500" dirty="0" smtClean="0"/>
              <a:t>сумме </a:t>
            </a:r>
            <a:r>
              <a:rPr lang="ru-RU" sz="1500" b="1" dirty="0" smtClean="0"/>
              <a:t>817,0 </a:t>
            </a:r>
            <a:r>
              <a:rPr lang="ru-RU" sz="1500" b="1" dirty="0"/>
              <a:t>тыс. </a:t>
            </a:r>
            <a:r>
              <a:rPr lang="ru-RU" sz="1500" b="1" dirty="0" smtClean="0"/>
              <a:t>рублей;</a:t>
            </a:r>
            <a:endParaRPr lang="ru-RU" sz="15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обеспечение </a:t>
            </a:r>
            <a:r>
              <a:rPr lang="ru-RU" sz="1500" dirty="0"/>
              <a:t>готовности к оперативному реагированию на чрезвычайные ситуации и проведению работ по их ликвидации – </a:t>
            </a:r>
            <a:r>
              <a:rPr lang="ru-RU" sz="1500" b="1" dirty="0"/>
              <a:t>276,0 тыс. рублей</a:t>
            </a:r>
            <a:r>
              <a:rPr lang="ru-RU" sz="15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создание </a:t>
            </a:r>
            <a:r>
              <a:rPr lang="ru-RU" sz="1500" dirty="0"/>
              <a:t>специализированного мобильного подразделения водных спасателей для патрулирования - </a:t>
            </a:r>
            <a:r>
              <a:rPr lang="ru-RU" sz="1500" b="1" dirty="0"/>
              <a:t>200,0 тыс. </a:t>
            </a:r>
            <a:r>
              <a:rPr lang="ru-RU" sz="1500" b="1" dirty="0" smtClean="0"/>
              <a:t>рублей</a:t>
            </a:r>
            <a:endParaRPr lang="ru-RU" sz="15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информационные </a:t>
            </a:r>
            <a:r>
              <a:rPr lang="ru-RU" sz="1500" dirty="0"/>
              <a:t>аншлаги «Выход на лёд запрещён» – </a:t>
            </a:r>
            <a:r>
              <a:rPr lang="ru-RU" sz="1500" b="1" dirty="0"/>
              <a:t>33,0 тыс. </a:t>
            </a:r>
            <a:r>
              <a:rPr lang="ru-RU" sz="1500" b="1" dirty="0" smtClean="0"/>
              <a:t>рублей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оказание </a:t>
            </a:r>
            <a:r>
              <a:rPr lang="ru-RU" sz="1500" dirty="0"/>
              <a:t>услуг по обслуживанию и проверке на водоотдачу кранов внутреннего противопожарного водоснабжения и гидрантов наружного противопожарного водоснабжения – </a:t>
            </a:r>
            <a:r>
              <a:rPr lang="ru-RU" sz="1500" b="1" dirty="0"/>
              <a:t>68,9 тыс. </a:t>
            </a:r>
            <a:r>
              <a:rPr lang="ru-RU" sz="1500" b="1" dirty="0" smtClean="0"/>
              <a:t>рублей</a:t>
            </a:r>
            <a:endParaRPr lang="ru-RU" sz="1500" b="1" dirty="0"/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6683" y="2782773"/>
            <a:ext cx="1944245" cy="1253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50" y="4758540"/>
            <a:ext cx="1679175" cy="175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8"/>
          <p:cNvSpPr>
            <a:spLocks noGrp="1" noChangeArrowheads="1"/>
          </p:cNvSpPr>
          <p:nvPr>
            <p:ph type="title"/>
          </p:nvPr>
        </p:nvSpPr>
        <p:spPr>
          <a:xfrm>
            <a:off x="467544" y="273966"/>
            <a:ext cx="8339442" cy="8778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altLang="ru-RU" sz="22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малого, среднего предпринимательства и потребительского рынка</a:t>
            </a:r>
            <a:r>
              <a:rPr lang="ru-RU" altLang="ru-RU" sz="22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2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27784" y="1222797"/>
            <a:ext cx="3744416" cy="5176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 тыс.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672" y="1954322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800" dirty="0" smtClean="0"/>
              <a:t>Услуги по изготовлению дипломов, </a:t>
            </a:r>
            <a:r>
              <a:rPr lang="ru-RU" altLang="ru-RU" sz="1800" dirty="0"/>
              <a:t>посвященных награждению субъектов малого, среднего предпринимательства, самозанятых граждан, потребительского рынка, достигших наибольших результатов по итогам работы за год </a:t>
            </a:r>
            <a:r>
              <a:rPr lang="ru-RU" sz="1800" dirty="0" smtClean="0"/>
              <a:t>– </a:t>
            </a:r>
            <a:r>
              <a:rPr lang="ru-RU" sz="1800" b="1" dirty="0" smtClean="0"/>
              <a:t>20,0 тыс. рублей</a:t>
            </a:r>
            <a:endParaRPr lang="ru-RU" sz="1800" b="1" i="1" dirty="0" smtClean="0"/>
          </a:p>
        </p:txBody>
      </p:sp>
      <p:pic>
        <p:nvPicPr>
          <p:cNvPr id="1028" name="Picture 4" descr="https://ourreg.ru/wp-content/uploads/2020/04/podderzhka-bizne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060279" cy="177884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3933056"/>
            <a:ext cx="3672408" cy="244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74810" y="1"/>
            <a:ext cx="9029364" cy="747089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35009" y="832258"/>
            <a:ext cx="4680520" cy="40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87 583,9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8999" y="1196988"/>
            <a:ext cx="721089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городского парка 2 этап в г. Светогорск исполнены в сумме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20 000,0 тыс. рублей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- благоустройство городской площади в г. Светогорск исполнены в сумме 2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450,3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 - благоустройство дворовых территорий по адресу: г. Светогорск ул. Кирова д. 1, ул. Ленина д. 35, ул. Школьная д. 8, гп. Лесогорский ул. Зеленый переулок д. 1   в сумме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14 539,3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- мероприятия по созданию мест (площадок) накопления твердых коммунальных отходов по адресу: г. Светогорск, ул. Красноармейская; гп. Лесогорский, ул. Выборгское шоссе; д. Лосево, ул. Заречная/Озерная исполнены в сумме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546,4 тыс. 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- мероприятия по борьбе с борщевиком Сосновского на территориях муниципальных образований Ленинградской области исполнены в сумме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80,8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оказание услуг по осуществлению регулярных перевозок пассажиров и багажа автотранспортом общего пользования –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4 973,4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ремонт асфальтового покрытия проезда по адресу: г. Светогорск, ул. Пограничная –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1 374,6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нанесение дорожной разметки –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640,6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550" b="1" dirty="0" smtClean="0"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40" y="5500635"/>
            <a:ext cx="2090255" cy="1230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459" y="1063097"/>
            <a:ext cx="1666590" cy="15018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83" y="2871710"/>
            <a:ext cx="1598366" cy="8817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83" y="3977870"/>
            <a:ext cx="1598366" cy="11997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873" y="5746309"/>
            <a:ext cx="1575888" cy="1093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0" y="5449249"/>
            <a:ext cx="1698970" cy="1275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35421" y="57354"/>
            <a:ext cx="8916592" cy="977887"/>
          </a:xfrm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864" y="1003681"/>
            <a:ext cx="3672408" cy="484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87 583,9 тыс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6439" y="1531175"/>
            <a:ext cx="67437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уличное освещение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7 863,2 тыс.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механизированную уборку дорог, общественных территорий (содержание парка, детских площадок, мемориалов и т.д.)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13 552,5 тыс.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услуги по благоустройству и ландшафтной архитектуре (покос газонов, высадка цветов, кустарников, деревьев, спил, кронирование, формовочная обрезка зеленых насаждений)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8 539,0 тыс.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оказание услуг по содержанию кладбищ на территории МО «Светогорское городское поселение»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460,0 тыс.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услуги по монтажу и демонтажу праздничной атрибутики, проверка и корректировка сметной документации с экспертизой по объектам, составление технического задания на выполнение работ по объектам, составлению дефектной ведомости и сметной документации, услуги по транспортированию строительных отходов, восстановление резинового покрытия по ул.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Леншоссе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32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Лесогорский, содержание фонтана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1 945,2 тыс.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ремонт освещения улично-дорожной сети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Лесогорский, ул. Октябрьская (от пересечения с ул. Садовая до жилого дома №17), ул. Советов, ул. Школьная (от пересечения с ул. Горная до здания бывшей школы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2 566,7 тыс.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1" y="3650912"/>
            <a:ext cx="1866854" cy="1290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5" y="1178150"/>
            <a:ext cx="1896667" cy="23228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0" y="5148829"/>
            <a:ext cx="1908215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128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7504" y="117092"/>
            <a:ext cx="8916592" cy="977887"/>
          </a:xfrm>
          <a:effectLst>
            <a:reflection endPos="0" dist="50800" dir="5400000" sy="-100000" algn="bl" rotWithShape="0"/>
          </a:effectLst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3848" y="1256545"/>
            <a:ext cx="4104456" cy="484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87 583,9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736" y="1988840"/>
            <a:ext cx="682836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услуги по расчету и учету платы за наем жилого помещения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113,5 тыс. рублей;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взносы на капитальный ремонт за муниципальные жилые помещения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6 861,3 тыс. рублей;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составление сметного расчета и подготовка </a:t>
            </a:r>
            <a:r>
              <a:rPr lang="ru-RU" sz="15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техзаданий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 по объектам, проведение обследования МКД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– 169,8 тыс. </a:t>
            </a:r>
            <a:r>
              <a:rPr lang="ru-RU" sz="15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выполнение работ по </a:t>
            </a: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ремонту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ливневой канализации по адресу г. Светогорск ул. Кирова д.1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501,8 тыс.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разработка рабочей документации изготовления </a:t>
            </a:r>
            <a:r>
              <a:rPr lang="ru-RU" sz="15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блочно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-модульной электрической отопительной котельной, для подключения системам зависимого теплоснабжения жилой застройки по адресу: гл. Лесогорский, ул. Советов, д. 7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45,0 тыс. </a:t>
            </a:r>
            <a:r>
              <a:rPr lang="ru-RU" sz="15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оказание услуг по разработке эскизного проекта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300,0 тыс.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услуги по осуществлению строительного контроля по объектам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60,5 тыс. </a:t>
            </a:r>
            <a:r>
              <a:rPr lang="ru-RU" sz="15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5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" y="1751918"/>
            <a:ext cx="1660529" cy="1660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7" y="4077072"/>
            <a:ext cx="1746690" cy="14261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717718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9215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осуществлялось в соответствии с</a:t>
            </a:r>
          </a:p>
        </p:txBody>
      </p:sp>
      <p:sp>
        <p:nvSpPr>
          <p:cNvPr id="6147" name="Объект 9"/>
          <p:cNvSpPr>
            <a:spLocks noGrp="1"/>
          </p:cNvSpPr>
          <p:nvPr>
            <p:ph idx="1"/>
          </p:nvPr>
        </p:nvSpPr>
        <p:spPr>
          <a:xfrm>
            <a:off x="323528" y="1700808"/>
            <a:ext cx="8425630" cy="37646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положением о бюджетном процессе в муниципальном образовании «Светогорское городское поселение»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решением Совета депутатов МО «Светогорское городское поселение» № 4</a:t>
            </a:r>
            <a:r>
              <a:rPr lang="en-US" altLang="ru-RU" sz="2400" b="1" dirty="0" smtClean="0"/>
              <a:t>7</a:t>
            </a:r>
            <a:r>
              <a:rPr lang="ru-RU" altLang="ru-RU" sz="2400" b="1" dirty="0" smtClean="0"/>
              <a:t> от 0</a:t>
            </a:r>
            <a:r>
              <a:rPr lang="en-US" altLang="ru-RU" sz="2400" b="1" dirty="0" smtClean="0"/>
              <a:t>5</a:t>
            </a:r>
            <a:r>
              <a:rPr lang="ru-RU" altLang="ru-RU" sz="2400" b="1" dirty="0" smtClean="0"/>
              <a:t> декабря 202</a:t>
            </a:r>
            <a:r>
              <a:rPr lang="en-US" altLang="ru-RU" sz="2400" b="1" dirty="0" smtClean="0"/>
              <a:t>2</a:t>
            </a:r>
            <a:r>
              <a:rPr lang="ru-RU" altLang="ru-RU" sz="2400" b="1" dirty="0" smtClean="0"/>
              <a:t> года «О бюджете муниципального образования «Светогорское городское поселение» Выборгского района Ленинградской области на 202</a:t>
            </a:r>
            <a:r>
              <a:rPr lang="en-US" altLang="ru-RU" sz="2400" b="1" dirty="0" smtClean="0"/>
              <a:t>3</a:t>
            </a:r>
            <a:r>
              <a:rPr lang="ru-RU" altLang="ru-RU" sz="2400" b="1" dirty="0" smtClean="0"/>
              <a:t> год и на плановый период 202</a:t>
            </a:r>
            <a:r>
              <a:rPr lang="en-US" altLang="ru-RU" sz="2400" b="1" dirty="0" smtClean="0"/>
              <a:t>4</a:t>
            </a:r>
            <a:r>
              <a:rPr lang="ru-RU" altLang="ru-RU" sz="2400" b="1" dirty="0" smtClean="0"/>
              <a:t> и 202</a:t>
            </a:r>
            <a:r>
              <a:rPr lang="en-US" altLang="ru-RU" sz="2400" b="1" dirty="0" smtClean="0"/>
              <a:t>5</a:t>
            </a:r>
            <a:r>
              <a:rPr lang="ru-RU" altLang="ru-RU" sz="2400" b="1" dirty="0" smtClean="0"/>
              <a:t> годов» с последующими изменениями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сводной бюджетной росписью и утвержденными лимитами бюджетных обязательств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52730" y="219532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55155" y="1367927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50 594,6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7075" y="1909634"/>
            <a:ext cx="70718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выполнение муниципального задания МБУ «КСК г. Светогорска» по организации мероприятий в сфере молодежной политики, направленных на вовлечение молодежи в инновационную, предпринимательскую, добровольческую деятельность, а также на развитие гражданской активности молодежи и формирование здорового образа жизни – </a:t>
            </a:r>
            <a:r>
              <a:rPr lang="ru-RU" sz="1400" b="1" dirty="0">
                <a:cs typeface="Times New Roman" panose="02020603050405020304" pitchFamily="18" charset="0"/>
              </a:rPr>
              <a:t>702,7 тыс. </a:t>
            </a:r>
            <a:r>
              <a:rPr lang="ru-RU" sz="1400" b="1" dirty="0" smtClean="0">
                <a:cs typeface="Times New Roman" panose="02020603050405020304" pitchFamily="18" charset="0"/>
              </a:rPr>
              <a:t>рублей:</a:t>
            </a:r>
          </a:p>
          <a:p>
            <a:pPr algn="just"/>
            <a:r>
              <a:rPr lang="ru-RU" sz="1400" dirty="0" smtClean="0">
                <a:cs typeface="Times New Roman" panose="02020603050405020304" pitchFamily="18" charset="0"/>
              </a:rPr>
              <a:t>    - количество </a:t>
            </a:r>
            <a:r>
              <a:rPr lang="ru-RU" sz="1400" dirty="0">
                <a:cs typeface="Times New Roman" panose="02020603050405020304" pitchFamily="18" charset="0"/>
              </a:rPr>
              <a:t>проведенных мероприятий – 52 </a:t>
            </a:r>
            <a:r>
              <a:rPr lang="ru-RU" sz="1400" dirty="0" smtClean="0">
                <a:cs typeface="Times New Roman" panose="02020603050405020304" pitchFamily="18" charset="0"/>
              </a:rPr>
              <a:t>ед.</a:t>
            </a:r>
          </a:p>
          <a:p>
            <a:pPr algn="just"/>
            <a:r>
              <a:rPr lang="ru-RU" sz="1400" dirty="0" smtClean="0">
                <a:cs typeface="Times New Roman" panose="02020603050405020304" pitchFamily="18" charset="0"/>
              </a:rPr>
              <a:t>    - количество участников мероприятий в возрасте от 14 до 30 лет – 2685 чел.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иные цели мероприятия по организации летней занятости несовершеннолетних (было трудоустроено 24 подростков в возрасте от 14 до 17 лет) – </a:t>
            </a:r>
            <a:r>
              <a:rPr lang="ru-RU" sz="1400" b="1" dirty="0">
                <a:cs typeface="Times New Roman" panose="02020603050405020304" pitchFamily="18" charset="0"/>
              </a:rPr>
              <a:t>300,0 тыс. </a:t>
            </a:r>
            <a:r>
              <a:rPr lang="ru-RU" sz="1400" b="1" dirty="0" smtClean="0">
                <a:cs typeface="Times New Roman" panose="02020603050405020304" pitchFamily="18" charset="0"/>
              </a:rPr>
              <a:t>рублей;</a:t>
            </a:r>
            <a:endParaRPr lang="ru-RU" sz="1400" b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cs typeface="Times New Roman" panose="02020603050405020304" pitchFamily="18" charset="0"/>
              </a:rPr>
              <a:t>тренингов, мастер-классов, квеста "Тайна Башни", поставка наградной продукции, канцтовары, хозтовары для участников проекта "Губернаторский молодежный трудовой отряд"– </a:t>
            </a:r>
            <a:r>
              <a:rPr lang="ru-RU" sz="1400" b="1" dirty="0">
                <a:cs typeface="Times New Roman" panose="02020603050405020304" pitchFamily="18" charset="0"/>
              </a:rPr>
              <a:t>160,4 тыс. </a:t>
            </a:r>
            <a:r>
              <a:rPr lang="ru-RU" sz="1400" b="1" dirty="0" smtClean="0">
                <a:cs typeface="Times New Roman" panose="02020603050405020304" pitchFamily="18" charset="0"/>
              </a:rPr>
              <a:t>рублей;</a:t>
            </a:r>
            <a:endParaRPr lang="ru-RU" sz="1400" b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поставка </a:t>
            </a:r>
            <a:r>
              <a:rPr lang="ru-RU" sz="1400" dirty="0">
                <a:cs typeface="Times New Roman" panose="02020603050405020304" pitchFamily="18" charset="0"/>
              </a:rPr>
              <a:t>наградной и сувенирной продукции для молодежных мероприятий – </a:t>
            </a:r>
            <a:r>
              <a:rPr lang="ru-RU" sz="1400" b="1" dirty="0">
                <a:cs typeface="Times New Roman" panose="02020603050405020304" pitchFamily="18" charset="0"/>
              </a:rPr>
              <a:t>50,0 тыс. </a:t>
            </a:r>
            <a:r>
              <a:rPr lang="ru-RU" sz="1400" b="1" dirty="0" smtClean="0">
                <a:cs typeface="Times New Roman" panose="02020603050405020304" pitchFamily="18" charset="0"/>
              </a:rPr>
              <a:t>рублей.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5" y="657734"/>
            <a:ext cx="1506098" cy="1420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2" y="5269595"/>
            <a:ext cx="2193120" cy="14623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05" y="5297609"/>
            <a:ext cx="2276920" cy="1464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444207" y="5297609"/>
            <a:ext cx="2165187" cy="14646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2862391"/>
            <a:ext cx="1798589" cy="11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696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5212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массового спорта,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молодёжной политики МО «Светогорское городское поселение»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5736" y="1566344"/>
            <a:ext cx="68581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600" dirty="0">
                <a:solidFill>
                  <a:prstClr val="black"/>
                </a:solidFill>
              </a:rPr>
              <a:t>субсидии на выполнение муниципального задания МБУ «КСК г. Светогорска» на организацию деятельности клубных формирований и формирований самодеятельного народного творчества </a:t>
            </a:r>
            <a:r>
              <a:rPr lang="ru-RU" sz="1600" b="1" dirty="0">
                <a:solidFill>
                  <a:prstClr val="black"/>
                </a:solidFill>
              </a:rPr>
              <a:t>– 11 209,2 тыс. рублей: 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количество клубных формирований – 40 ед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число участников клубных формирований – 854 чел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количество организованных и массовых мероприятий – 562,0 ед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количество зрителей массовых мероприятий – 104 218 чел.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600" dirty="0">
                <a:solidFill>
                  <a:prstClr val="black"/>
                </a:solidFill>
              </a:rPr>
              <a:t>субсидии на выполнение муниципального задания на сохранение целевых показателей повышения оплаты труда работников муниципальных учреждений культуры в соответствии с Указом Президента РФ от 07.05.2012 года № 567 «О мероприятиях по реализации государственной социальной политики» для выплат стимулирующего характера работникам МБУ КСК г. Светогорска муниципальных учреждений культуры и библиотек – </a:t>
            </a:r>
            <a:r>
              <a:rPr lang="ru-RU" sz="1600" b="1" dirty="0">
                <a:solidFill>
                  <a:prstClr val="black"/>
                </a:solidFill>
              </a:rPr>
              <a:t>9 447,4 тыс. рублей</a:t>
            </a:r>
            <a:r>
              <a:rPr lang="ru-RU" sz="1600" dirty="0" smtClean="0">
                <a:solidFill>
                  <a:prstClr val="black"/>
                </a:solidFill>
              </a:rPr>
              <a:t>;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67195" y="1139208"/>
            <a:ext cx="4635326" cy="4271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50 594,6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" y="5051503"/>
            <a:ext cx="2232248" cy="14884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6" y="1289701"/>
            <a:ext cx="2210089" cy="13576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" y="3130274"/>
            <a:ext cx="2294186" cy="14383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345114"/>
            <a:ext cx="2592288" cy="15128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345114"/>
            <a:ext cx="2135665" cy="14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52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483704" y="0"/>
            <a:ext cx="7401555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4515" y="1577469"/>
            <a:ext cx="71207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актуализации </a:t>
            </a:r>
            <a:r>
              <a:rPr lang="ru-RU" sz="1600" dirty="0"/>
              <a:t>сметной документации по ремонту кровли Дома культуры г. Светогорск ул. Победы д.37 – </a:t>
            </a:r>
            <a:r>
              <a:rPr lang="ru-RU" sz="1600" b="1" dirty="0"/>
              <a:t>150,0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предоставление </a:t>
            </a:r>
            <a:r>
              <a:rPr lang="ru-RU" sz="1600" dirty="0"/>
              <a:t>субсидии на иные цели приобретение фотооборудования в связи с 30-летием ЛИТО «Истоки» - </a:t>
            </a:r>
            <a:r>
              <a:rPr lang="ru-RU" sz="1600" b="1" dirty="0"/>
              <a:t>10,0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проведение </a:t>
            </a:r>
            <a:r>
              <a:rPr lang="ru-RU" sz="1600" dirty="0"/>
              <a:t>праздничных мероприятий посвященные Дням воинской славы, памятным и юбилейным датам, Дню города и Дню России – </a:t>
            </a:r>
            <a:r>
              <a:rPr lang="ru-RU" sz="1600" b="1" dirty="0"/>
              <a:t>890,0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предоставление </a:t>
            </a:r>
            <a:r>
              <a:rPr lang="ru-RU" sz="1600" dirty="0"/>
              <a:t>субсидии на выполнение муниципального задания МБУ «КСК г. Светогорска» на библиотечное, библиографическое и информационное обслуживание пользователей библиотек – </a:t>
            </a:r>
            <a:r>
              <a:rPr lang="ru-RU" sz="1600" b="1" dirty="0"/>
              <a:t>3 660,2 тыс. </a:t>
            </a:r>
            <a:r>
              <a:rPr lang="ru-RU" sz="1600" b="1" dirty="0" smtClean="0"/>
              <a:t>рублей:</a:t>
            </a:r>
            <a:endParaRPr lang="ru-RU" sz="1600" b="1" dirty="0"/>
          </a:p>
          <a:p>
            <a:pPr algn="just"/>
            <a:r>
              <a:rPr lang="ru-RU" sz="1600" dirty="0" smtClean="0"/>
              <a:t>   - </a:t>
            </a:r>
            <a:r>
              <a:rPr lang="ru-RU" sz="1600" dirty="0"/>
              <a:t>количество посещений библиотек  - 42 139 чел</a:t>
            </a:r>
            <a:r>
              <a:rPr lang="ru-RU" sz="1600" dirty="0" smtClean="0"/>
              <a:t>.</a:t>
            </a:r>
            <a:endParaRPr lang="ru-RU" sz="1600" dirty="0"/>
          </a:p>
          <a:p>
            <a:pPr algn="just"/>
            <a:r>
              <a:rPr lang="ru-RU" sz="1600" dirty="0" smtClean="0"/>
              <a:t>   - </a:t>
            </a:r>
            <a:r>
              <a:rPr lang="ru-RU" sz="1600" dirty="0"/>
              <a:t>количество проведенных культурно-досуговых мероприятий – 476 ед</a:t>
            </a:r>
            <a:r>
              <a:rPr lang="ru-RU" sz="1600" dirty="0" smtClean="0"/>
              <a:t>.</a:t>
            </a:r>
            <a:endParaRPr lang="ru-RU" sz="1600" dirty="0"/>
          </a:p>
          <a:p>
            <a:pPr algn="just"/>
            <a:r>
              <a:rPr lang="ru-RU" sz="1600" dirty="0" smtClean="0"/>
              <a:t>   - </a:t>
            </a:r>
            <a:r>
              <a:rPr lang="ru-RU" sz="1600" dirty="0"/>
              <a:t>количество участников культурно-досуговых мероприятий – 14 656 чел.</a:t>
            </a:r>
          </a:p>
          <a:p>
            <a:pPr algn="just"/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400" dirty="0" smtClean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72087" y="1139208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50 594,6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42" y="305545"/>
            <a:ext cx="1764515" cy="2259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" y="2716918"/>
            <a:ext cx="1679691" cy="1937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1" y="4744473"/>
            <a:ext cx="1657877" cy="19444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01" y="5139442"/>
            <a:ext cx="1941315" cy="15470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090015"/>
            <a:ext cx="2289498" cy="16822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5090015"/>
            <a:ext cx="1822497" cy="16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46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697129" y="161138"/>
            <a:ext cx="8230111" cy="1124744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903" y="1748474"/>
            <a:ext cx="8100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предоставление </a:t>
            </a:r>
            <a:r>
              <a:rPr lang="ru-RU" altLang="ru-RU" sz="1400" dirty="0"/>
              <a:t>субсидии на выполнение муниципального задания на сохранение целевых показателей повышения оплаты труда работников муниципальных учреждений культуры в соответствии с Указом Президента РФ от 07.05.2012 года № 567 «О мероприятиях по реализации государственной социальной политики» для выплат стимулирующего характера работникам МБУ КСК г. Светогорска муниципальных учреждений культуры и библиотек – </a:t>
            </a:r>
            <a:r>
              <a:rPr lang="ru-RU" altLang="ru-RU" sz="1400" b="1" dirty="0"/>
              <a:t>3 364,0 тыс. </a:t>
            </a:r>
            <a:r>
              <a:rPr lang="ru-RU" altLang="ru-RU" sz="1400" b="1" dirty="0" smtClean="0"/>
              <a:t>рублей</a:t>
            </a:r>
            <a:endParaRPr lang="ru-RU" altLang="ru-RU" sz="14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предоставление </a:t>
            </a:r>
            <a:r>
              <a:rPr lang="ru-RU" altLang="ru-RU" sz="1400" dirty="0"/>
              <a:t>субсидии на выполнение муниципального задания МБУ «КСК г. Светогорска» на содержание (эксплуатацию) имущества, находящегося в государственной (муниципальной) собственности исполнены в сумме </a:t>
            </a:r>
            <a:r>
              <a:rPr lang="ru-RU" altLang="ru-RU" sz="1400" b="1" dirty="0"/>
              <a:t>11 012,8 тыс. </a:t>
            </a:r>
            <a:r>
              <a:rPr lang="ru-RU" altLang="ru-RU" sz="1400" b="1" dirty="0" smtClean="0"/>
              <a:t>рублей</a:t>
            </a:r>
            <a:endParaRPr lang="ru-RU" alt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99792" y="1293992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50 594,6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159421"/>
            <a:ext cx="3250575" cy="24379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847027"/>
            <a:ext cx="4310327" cy="298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5174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2000911" y="28665"/>
            <a:ext cx="6984776" cy="1124744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2603" y="1527843"/>
            <a:ext cx="68983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/>
              <a:t>предоставление субсидии на </a:t>
            </a:r>
            <a:r>
              <a:rPr lang="ru-RU" altLang="ru-RU" sz="1400" dirty="0" smtClean="0"/>
              <a:t>выполнение муниципального задания </a:t>
            </a:r>
            <a:r>
              <a:rPr lang="ru-RU" altLang="ru-RU" sz="1400" dirty="0"/>
              <a:t>МБУ «КСК г. Светогорска» на проведение занятий физкультурно-спортивной направленности по месту проживания </a:t>
            </a:r>
            <a:r>
              <a:rPr lang="ru-RU" altLang="ru-RU" sz="1400" dirty="0" smtClean="0"/>
              <a:t>гражданин и </a:t>
            </a:r>
            <a:r>
              <a:rPr lang="ru-RU" altLang="ru-RU" sz="1400" dirty="0"/>
              <a:t>организация и проведение официальных спортивных мероприятий  </a:t>
            </a:r>
            <a:r>
              <a:rPr lang="ru-RU" altLang="ru-RU" sz="1400" b="1" dirty="0"/>
              <a:t>– 9 444,9 тыс. </a:t>
            </a:r>
            <a:r>
              <a:rPr lang="ru-RU" altLang="ru-RU" sz="1400" b="1" dirty="0" smtClean="0"/>
              <a:t>рублей:</a:t>
            </a:r>
            <a:endParaRPr lang="ru-RU" altLang="ru-RU" sz="1400" b="1" dirty="0"/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групп – 14 шт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занимающихся в группах – 467 чел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мероприятий по плану - 170 ед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зрителей (физкультурно-оздоровительных) мероприятий – 6 222 чел.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проектно-изыскательные </a:t>
            </a:r>
            <a:r>
              <a:rPr lang="ru-RU" altLang="ru-RU" sz="1400" dirty="0"/>
              <a:t>работы по объекту: Капитальный ремонт спортивной площадки по адресу: Ленинградская область, Выборгский район, д. Лосево, ул. Школьная III этап – </a:t>
            </a:r>
            <a:r>
              <a:rPr lang="ru-RU" altLang="ru-RU" sz="1400" b="1" dirty="0"/>
              <a:t>143,0 тыс. </a:t>
            </a:r>
            <a:r>
              <a:rPr lang="ru-RU" altLang="ru-RU" sz="1400" b="1" dirty="0" smtClean="0"/>
              <a:t>рублей</a:t>
            </a:r>
            <a:endParaRPr lang="ru-RU" altLang="ru-RU" sz="14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поставку </a:t>
            </a:r>
            <a:r>
              <a:rPr lang="ru-RU" altLang="ru-RU" sz="1400" dirty="0"/>
              <a:t>наградной продукции для организации и проведения спортивных мероприятий (турнир «</a:t>
            </a:r>
            <a:r>
              <a:rPr lang="ru-RU" altLang="ru-RU" sz="1400" dirty="0" err="1"/>
              <a:t>Светогорская</a:t>
            </a:r>
            <a:r>
              <a:rPr lang="ru-RU" altLang="ru-RU" sz="1400" dirty="0"/>
              <a:t> лыжня», турниры по дзюдо, футболу, боксу, волейболу) – </a:t>
            </a:r>
            <a:r>
              <a:rPr lang="ru-RU" altLang="ru-RU" sz="1400" b="1" dirty="0"/>
              <a:t>50,0 тыс. </a:t>
            </a:r>
            <a:r>
              <a:rPr lang="ru-RU" altLang="ru-RU" sz="1400" b="1" dirty="0" smtClean="0"/>
              <a:t>рублей</a:t>
            </a:r>
            <a:endParaRPr lang="ru-RU" alt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30086" y="1139085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50 594,6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1" y="991720"/>
            <a:ext cx="2082923" cy="15621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0" y="2896199"/>
            <a:ext cx="2021174" cy="29922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99" y="4476245"/>
            <a:ext cx="2952713" cy="21986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08" y="4636386"/>
            <a:ext cx="3154420" cy="22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2742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7978488" cy="1372856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</a:t>
            </a: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муниципальным </a:t>
            </a: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 </a:t>
            </a:r>
            <a:b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  <a:b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1775746"/>
            <a:ext cx="705678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 smtClean="0"/>
              <a:t>ремонт </a:t>
            </a:r>
            <a:r>
              <a:rPr lang="ru-RU" altLang="ru-RU" sz="1600" dirty="0"/>
              <a:t>системы отопления нежилого помещения </a:t>
            </a:r>
            <a:r>
              <a:rPr lang="ru-RU" altLang="ru-RU" sz="1600" dirty="0" err="1"/>
              <a:t>гп</a:t>
            </a:r>
            <a:r>
              <a:rPr lang="ru-RU" altLang="ru-RU" sz="1600" dirty="0"/>
              <a:t>. Лесогорский, ул. Труда 5 </a:t>
            </a:r>
            <a:r>
              <a:rPr lang="ru-RU" altLang="ru-RU" sz="1600" dirty="0" smtClean="0"/>
              <a:t>– </a:t>
            </a:r>
            <a:r>
              <a:rPr lang="ru-RU" altLang="ru-RU" sz="1600" b="1" dirty="0" smtClean="0"/>
              <a:t>218,3 </a:t>
            </a:r>
            <a:r>
              <a:rPr lang="ru-RU" altLang="ru-RU" sz="1600" b="1" dirty="0"/>
              <a:t>тыс. рублей</a:t>
            </a:r>
            <a:r>
              <a:rPr lang="ru-RU" altLang="ru-RU" sz="16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 smtClean="0"/>
              <a:t>оказание </a:t>
            </a:r>
            <a:r>
              <a:rPr lang="ru-RU" altLang="ru-RU" sz="1600" dirty="0"/>
              <a:t>услуг по техническому обслуживанию газораспределительной сети, по проведению технического обследования канализационных очистных сооружений в </a:t>
            </a:r>
            <a:r>
              <a:rPr lang="ru-RU" altLang="ru-RU" sz="1600" dirty="0" err="1"/>
              <a:t>гп</a:t>
            </a:r>
            <a:r>
              <a:rPr lang="ru-RU" altLang="ru-RU" sz="1600" dirty="0"/>
              <a:t>. Лесогорский, д. Лосево, лабораторные исследования воды, осуществление технологического присоединения к электрическим сетям, оплата платежей за потребляемую электроэнергию </a:t>
            </a:r>
            <a:r>
              <a:rPr lang="ru-RU" altLang="ru-RU" sz="1600" b="1" dirty="0"/>
              <a:t>– 1 186,0 тыс. рублей</a:t>
            </a:r>
            <a:r>
              <a:rPr lang="ru-RU" altLang="ru-RU" sz="16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/>
              <a:t>оказание услуг по оценке рыночной стоимости</a:t>
            </a:r>
            <a:r>
              <a:rPr lang="ru-RU" altLang="ru-RU" sz="1600" dirty="0" smtClean="0"/>
              <a:t>, </a:t>
            </a:r>
            <a:r>
              <a:rPr lang="ru-RU" altLang="ru-RU" sz="1600" dirty="0"/>
              <a:t>постановка на кадастровый учёт земельных участков, автомобильных дорог общего пользования местного значения, вычерчивание поэтажного плана здания и изготовление </a:t>
            </a:r>
            <a:r>
              <a:rPr lang="ru-RU" altLang="ru-RU" sz="1600" dirty="0" smtClean="0"/>
              <a:t>технических планов зданий в </a:t>
            </a:r>
            <a:r>
              <a:rPr lang="ru-RU" altLang="ru-RU" sz="1600" dirty="0"/>
              <a:t>электронном виде для кадастрового учета, межевание земельного участка расположенного по адресу: Северо-Западное лесничество, </a:t>
            </a:r>
            <a:r>
              <a:rPr lang="ru-RU" altLang="ru-RU" sz="1600" dirty="0" smtClean="0"/>
              <a:t>Лесогорское </a:t>
            </a:r>
            <a:r>
              <a:rPr lang="ru-RU" altLang="ru-RU" sz="1600" dirty="0"/>
              <a:t>участковое лесничество, кадастровая съёмка земельных участков – </a:t>
            </a:r>
            <a:r>
              <a:rPr lang="ru-RU" altLang="ru-RU" sz="1600" b="1" dirty="0"/>
              <a:t>529,6 тыс. рублей;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alt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4" y="1285792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1 933,9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5589240"/>
            <a:ext cx="2736304" cy="11858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8466"/>
            <a:ext cx="1975216" cy="211111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" y="2215907"/>
            <a:ext cx="1746690" cy="14261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5606820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12248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  <a: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  <a: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165577"/>
              </p:ext>
            </p:extLst>
          </p:nvPr>
        </p:nvGraphicFramePr>
        <p:xfrm>
          <a:off x="395536" y="1340768"/>
          <a:ext cx="8569077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3100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6" name="Group 1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0216568"/>
              </p:ext>
            </p:extLst>
          </p:nvPr>
        </p:nvGraphicFramePr>
        <p:xfrm>
          <a:off x="-17319" y="5421"/>
          <a:ext cx="9180512" cy="6831010"/>
        </p:xfrm>
        <a:graphic>
          <a:graphicData uri="http://schemas.openxmlformats.org/drawingml/2006/table">
            <a:tbl>
              <a:tblPr/>
              <a:tblGrid>
                <a:gridCol w="7966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2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 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назначения, тыс. рублей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0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2 611,5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81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410204"/>
                  </a:ext>
                </a:extLst>
              </a:tr>
              <a:tr h="5790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  <a:endParaRPr lang="ru-RU" sz="1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29 617,4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064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708,4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692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21 709,8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0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1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943,7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83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401,0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6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335,9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657563"/>
                  </a:ext>
                </a:extLst>
              </a:tr>
              <a:tr h="3064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121672"/>
                  </a:ext>
                </a:extLst>
              </a:tr>
              <a:tr h="3717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725,7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3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175,1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46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3 805,0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22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61 115,4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9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7766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604448" cy="5609247"/>
          </a:xfrm>
          <a:prstGeom prst="rect">
            <a:avLst/>
          </a:prstGeom>
          <a:blipFill>
            <a:blip r:embed="rId3">
              <a:alphaModFix amt="42000"/>
            </a:blip>
            <a:stretch>
              <a:fillRect/>
            </a:stretch>
          </a:blipFill>
          <a:ln>
            <a:noFill/>
          </a:ln>
          <a:effectLst>
            <a:reflection blurRad="6350" endPos="0" dir="5400000" sy="-100000" algn="bl" rotWithShape="0"/>
            <a:softEdge rad="635000"/>
          </a:effectLst>
          <a:extLst/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845332" y="2132856"/>
            <a:ext cx="7560840" cy="244827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alt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511" y="1344324"/>
            <a:ext cx="8856985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Исполнение бюджета</a:t>
            </a:r>
            <a:b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 «Светогорское </a:t>
            </a:r>
            <a:r>
              <a:rPr lang="ru-RU" sz="3600" b="1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городское </a:t>
            </a:r>
            <a: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поселение»</a:t>
            </a:r>
            <a:b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 2023 год</a:t>
            </a:r>
            <a:endParaRPr lang="ru-RU" sz="3600" b="1" dirty="0">
              <a:ln w="10160">
                <a:solidFill>
                  <a:schemeClr val="tx1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8640"/>
            <a:ext cx="936104" cy="1155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9144000" cy="3717032"/>
          </a:xfrm>
          <a:prstGeom prst="rect">
            <a:avLst/>
          </a:prstGeom>
          <a:effectLst>
            <a:softEdge rad="2286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24008" y="210619"/>
            <a:ext cx="66959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Основные параметры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7380" y="15839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9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35" y="901565"/>
            <a:ext cx="7490303" cy="4103279"/>
          </a:xfrm>
          <a:prstGeom prst="rect">
            <a:avLst/>
          </a:prstGeom>
          <a:effectLst>
            <a:reflection stA="89000" endPos="65000" dist="50800" dir="5400000" sy="-100000" algn="bl" rotWithShape="0"/>
            <a:softEdge rad="31750"/>
          </a:effectLst>
          <a:scene3d>
            <a:camera prst="orthographicFront">
              <a:rot lat="0" lon="12000000" rev="0"/>
            </a:camera>
            <a:lightRig rig="threePt" dir="t"/>
          </a:scene3d>
        </p:spPr>
      </p:pic>
      <p:sp>
        <p:nvSpPr>
          <p:cNvPr id="17" name="TextBox 16"/>
          <p:cNvSpPr txBox="1"/>
          <p:nvPr/>
        </p:nvSpPr>
        <p:spPr>
          <a:xfrm>
            <a:off x="827584" y="2709957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Доходы</a:t>
            </a:r>
          </a:p>
          <a:p>
            <a:pPr algn="ctr"/>
            <a:r>
              <a:rPr lang="en-US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225 874,5 </a:t>
            </a:r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2953" y="2276872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Расходы</a:t>
            </a:r>
          </a:p>
          <a:p>
            <a:pPr algn="ctr"/>
            <a:r>
              <a:rPr lang="en-US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211 298,6 </a:t>
            </a:r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35796" y="5004844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Профицит</a:t>
            </a:r>
          </a:p>
          <a:p>
            <a:pPr algn="ctr"/>
            <a:r>
              <a:rPr lang="en-US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14 575,9 </a:t>
            </a:r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149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14302" y="808800"/>
            <a:ext cx="53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225 874,5 </a:t>
            </a: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рублей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18646135"/>
              </p:ext>
            </p:extLst>
          </p:nvPr>
        </p:nvGraphicFramePr>
        <p:xfrm>
          <a:off x="1367136" y="1336096"/>
          <a:ext cx="7378738" cy="32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59" y="4682297"/>
            <a:ext cx="3271693" cy="20723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80241" y="221365"/>
            <a:ext cx="47525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32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194848363"/>
              </p:ext>
            </p:extLst>
          </p:nvPr>
        </p:nvGraphicFramePr>
        <p:xfrm>
          <a:off x="341275" y="4641876"/>
          <a:ext cx="4446750" cy="2153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0152733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4" y="0"/>
            <a:ext cx="9152304" cy="6858000"/>
          </a:xfrm>
          <a:prstGeom prst="rect">
            <a:avLst/>
          </a:prstGeom>
        </p:spPr>
      </p:pic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97192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</a:t>
            </a:r>
          </a:p>
        </p:txBody>
      </p:sp>
      <p:graphicFrame>
        <p:nvGraphicFramePr>
          <p:cNvPr id="2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704951"/>
              </p:ext>
            </p:extLst>
          </p:nvPr>
        </p:nvGraphicFramePr>
        <p:xfrm>
          <a:off x="395288" y="765175"/>
          <a:ext cx="8424862" cy="590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90811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62" y="-30664"/>
            <a:ext cx="9144000" cy="6858000"/>
          </a:xfrm>
          <a:prstGeom prst="rect">
            <a:avLst/>
          </a:prstGeom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95288" y="135732"/>
            <a:ext cx="8569325" cy="11525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налоговых доходов в бюджет</a:t>
            </a:r>
            <a:b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  <a:b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</a:t>
            </a:r>
            <a:r>
              <a:rPr lang="en-US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en-US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годы</a:t>
            </a:r>
          </a:p>
        </p:txBody>
      </p:sp>
      <p:graphicFrame>
        <p:nvGraphicFramePr>
          <p:cNvPr id="2" name="Объект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738216"/>
              </p:ext>
            </p:extLst>
          </p:nvPr>
        </p:nvGraphicFramePr>
        <p:xfrm>
          <a:off x="190945" y="1288257"/>
          <a:ext cx="300584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200251" y="2586772"/>
            <a:ext cx="123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637,6</a:t>
            </a:r>
            <a:endParaRPr lang="ru-RU" sz="1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94907" y="1116434"/>
            <a:ext cx="112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2 155,2</a:t>
            </a:r>
            <a:endParaRPr lang="ru-RU" sz="1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31127" y="2474250"/>
            <a:ext cx="114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200,7</a:t>
            </a:r>
            <a:endParaRPr lang="ru-RU" sz="1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5004048" y="3141807"/>
            <a:ext cx="0" cy="4303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04861510"/>
              </p:ext>
            </p:extLst>
          </p:nvPr>
        </p:nvGraphicFramePr>
        <p:xfrm>
          <a:off x="2303425" y="3356993"/>
          <a:ext cx="3564719" cy="324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867294916"/>
              </p:ext>
            </p:extLst>
          </p:nvPr>
        </p:nvGraphicFramePr>
        <p:xfrm>
          <a:off x="6153408" y="1525232"/>
          <a:ext cx="3051345" cy="2479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 flipV="1">
            <a:off x="3740538" y="3233103"/>
            <a:ext cx="0" cy="4303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974097" y="1762765"/>
            <a:ext cx="0" cy="45777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516216" y="4437112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сельскохозяйственный налог 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7505820" y="4877266"/>
            <a:ext cx="0" cy="45777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28022" y="5335036"/>
            <a:ext cx="112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21,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8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2555776" y="2005349"/>
            <a:ext cx="0" cy="91959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5519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3" grpId="0">
        <p:bldAsOne/>
      </p:bldGraphic>
      <p:bldGraphic spid="1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95288" y="115889"/>
            <a:ext cx="8353425" cy="576808"/>
          </a:xfrm>
        </p:spPr>
        <p:txBody>
          <a:bodyPr/>
          <a:lstStyle/>
          <a:p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неналоговых доходов бюджета 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521963"/>
              </p:ext>
            </p:extLst>
          </p:nvPr>
        </p:nvGraphicFramePr>
        <p:xfrm>
          <a:off x="0" y="692697"/>
          <a:ext cx="9144000" cy="628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036981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85384"/>
          </a:xfrm>
          <a:prstGeom prst="rect">
            <a:avLst/>
          </a:prstGeom>
        </p:spPr>
      </p:pic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24862" cy="1008063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неналоговых доходов в бюджет МО «Светогорское городское поселение» за 2022 - 2023 годы</a:t>
            </a:r>
          </a:p>
        </p:txBody>
      </p:sp>
      <p:graphicFrame>
        <p:nvGraphicFramePr>
          <p:cNvPr id="2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169660"/>
              </p:ext>
            </p:extLst>
          </p:nvPr>
        </p:nvGraphicFramePr>
        <p:xfrm>
          <a:off x="3845434" y="1196752"/>
          <a:ext cx="5208281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328138"/>
              </p:ext>
            </p:extLst>
          </p:nvPr>
        </p:nvGraphicFramePr>
        <p:xfrm>
          <a:off x="199101" y="1528763"/>
          <a:ext cx="4104456" cy="4406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2057341" y="1959165"/>
            <a:ext cx="11030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1 223,0</a:t>
            </a:r>
            <a:br>
              <a:rPr lang="ru-RU" altLang="ru-RU" sz="1600" b="1" dirty="0" smtClean="0"/>
            </a:br>
            <a:r>
              <a:rPr lang="ru-RU" altLang="ru-RU" sz="1600" b="1" dirty="0" smtClean="0"/>
              <a:t>тыс. руб.</a:t>
            </a:r>
            <a:endParaRPr lang="ru-RU" altLang="ru-RU" sz="1600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864357" y="3597689"/>
            <a:ext cx="1079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457,0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тыс. руб.</a:t>
            </a:r>
            <a:endParaRPr lang="ru-RU" altLang="ru-RU" sz="16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259632" y="2348880"/>
            <a:ext cx="50405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259632" y="3861048"/>
            <a:ext cx="142521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521888" y="2348880"/>
            <a:ext cx="72008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6127621" y="2996952"/>
            <a:ext cx="1008112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1"/>
          <p:cNvSpPr txBox="1"/>
          <p:nvPr/>
        </p:nvSpPr>
        <p:spPr>
          <a:xfrm>
            <a:off x="2740529" y="4939954"/>
            <a:ext cx="1075419" cy="6311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42,1</a:t>
            </a:r>
          </a:p>
          <a:p>
            <a:pPr algn="ctr"/>
            <a:r>
              <a:rPr lang="ru-RU" sz="1600" b="1" dirty="0" smtClean="0"/>
              <a:t>тыс. руб.</a:t>
            </a:r>
            <a:endParaRPr lang="ru-RU" sz="1600" b="1" dirty="0"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272004380"/>
              </p:ext>
            </p:extLst>
          </p:nvPr>
        </p:nvGraphicFramePr>
        <p:xfrm>
          <a:off x="850203" y="4618539"/>
          <a:ext cx="2414276" cy="18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0" name="Прямая со стрелкой 29"/>
          <p:cNvCxnSpPr/>
          <p:nvPr/>
        </p:nvCxnSpPr>
        <p:spPr>
          <a:xfrm>
            <a:off x="2235451" y="5229200"/>
            <a:ext cx="37339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686303" y="5013176"/>
            <a:ext cx="72008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919526" y="1700808"/>
            <a:ext cx="973714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"/>
          <p:cNvSpPr txBox="1"/>
          <p:nvPr/>
        </p:nvSpPr>
        <p:spPr>
          <a:xfrm>
            <a:off x="7979216" y="1457121"/>
            <a:ext cx="1163348" cy="7112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6 446,2</a:t>
            </a:r>
          </a:p>
          <a:p>
            <a:pPr algn="ctr"/>
            <a:r>
              <a:rPr lang="ru-RU" sz="1600" b="1" dirty="0" smtClean="0"/>
              <a:t>тыс. руб.</a:t>
            </a:r>
            <a:endParaRPr lang="ru-RU" sz="1600" b="1" dirty="0"/>
          </a:p>
        </p:txBody>
      </p:sp>
      <p:sp>
        <p:nvSpPr>
          <p:cNvPr id="22" name="TextBox 1"/>
          <p:cNvSpPr txBox="1"/>
          <p:nvPr/>
        </p:nvSpPr>
        <p:spPr>
          <a:xfrm>
            <a:off x="6322324" y="4143757"/>
            <a:ext cx="1194403" cy="57414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183,7</a:t>
            </a:r>
          </a:p>
          <a:p>
            <a:pPr algn="ctr"/>
            <a:r>
              <a:rPr lang="ru-RU" sz="1600" b="1" dirty="0" smtClean="0"/>
              <a:t>тыс. руб.</a:t>
            </a:r>
            <a:endParaRPr lang="ru-RU" sz="1600" b="1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5796798" y="4365104"/>
            <a:ext cx="72008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34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70" y="404664"/>
            <a:ext cx="8477121" cy="2315344"/>
          </a:xfrm>
        </p:spPr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Работа Комиссии по сокращению задолженности по налоговым платежам в бюджет</a:t>
            </a:r>
            <a:b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МО «Светогорское городское поселение» </a:t>
            </a:r>
            <a:endParaRPr lang="ru-RU" sz="32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327502"/>
              </p:ext>
            </p:extLst>
          </p:nvPr>
        </p:nvGraphicFramePr>
        <p:xfrm>
          <a:off x="704506" y="3068960"/>
          <a:ext cx="7918648" cy="15974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69976">
                  <a:extLst>
                    <a:ext uri="{9D8B030D-6E8A-4147-A177-3AD203B41FA5}">
                      <a16:colId xmlns:a16="http://schemas.microsoft.com/office/drawing/2014/main" val="2963962802"/>
                    </a:ext>
                  </a:extLst>
                </a:gridCol>
                <a:gridCol w="1709486">
                  <a:extLst>
                    <a:ext uri="{9D8B030D-6E8A-4147-A177-3AD203B41FA5}">
                      <a16:colId xmlns:a16="http://schemas.microsoft.com/office/drawing/2014/main" val="940398848"/>
                    </a:ext>
                  </a:extLst>
                </a:gridCol>
                <a:gridCol w="2359524">
                  <a:extLst>
                    <a:ext uri="{9D8B030D-6E8A-4147-A177-3AD203B41FA5}">
                      <a16:colId xmlns:a16="http://schemas.microsoft.com/office/drawing/2014/main" val="1033384497"/>
                    </a:ext>
                  </a:extLst>
                </a:gridCol>
                <a:gridCol w="1979662">
                  <a:extLst>
                    <a:ext uri="{9D8B030D-6E8A-4147-A177-3AD203B41FA5}">
                      <a16:colId xmlns:a16="http://schemas.microsoft.com/office/drawing/2014/main" val="404611309"/>
                    </a:ext>
                  </a:extLst>
                </a:gridCol>
              </a:tblGrid>
              <a:tr h="68436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направленных писем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проведенных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заседаний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Результаты погашения задолженности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497"/>
                  </a:ext>
                </a:extLst>
              </a:tr>
              <a:tr h="230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писем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 (тыс. руб.)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868090"/>
                  </a:ext>
                </a:extLst>
              </a:tr>
              <a:tr h="6158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207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4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56,7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265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43172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23891</TotalTime>
  <Words>2498</Words>
  <Application>Microsoft Office PowerPoint</Application>
  <PresentationFormat>Экран (4:3)</PresentationFormat>
  <Paragraphs>275</Paragraphs>
  <Slides>29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Arial Unicode MS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Исполнение бюджета осуществлялось в соответствии с</vt:lpstr>
      <vt:lpstr>Презентация PowerPoint</vt:lpstr>
      <vt:lpstr>Презентация PowerPoint</vt:lpstr>
      <vt:lpstr>Структура налоговых доходов бюджета </vt:lpstr>
      <vt:lpstr>Динамика налоговых доходов в бюджет МО «Светогорское городское поселение» за 2022 - 2023 годы</vt:lpstr>
      <vt:lpstr>Структура неналоговых доходов бюджета </vt:lpstr>
      <vt:lpstr>Динамика неналоговых доходов в бюджет МО «Светогорское городское поселение» за 2022 - 2023 годы</vt:lpstr>
      <vt:lpstr>Работа Комиссии по сокращению задолженности по налоговым платежам в бюджет МО «Светогорское городское поселение» </vt:lpstr>
      <vt:lpstr>Безвозмездные поступления  2023 года 88 408,0 тыс. рублей</vt:lpstr>
      <vt:lpstr>Структура расходов бюджета  МО «Светогорское городское поселение»  за 2023 год</vt:lpstr>
      <vt:lpstr>Презентация PowerPoint</vt:lpstr>
      <vt:lpstr>МП «Основные направления осуществления управленческой деятельности и развитие муниципальной службы в муниципальном образовании «Светогорское городское поселение» Выборгского района Ленинградской области» </vt:lpstr>
      <vt:lpstr>МП «Развитие форм местного самоуправления  и социальной активности населения на территории  МО «Светогорское городское поселение» </vt:lpstr>
      <vt:lpstr> МП «Безопасность  МО «Светогорское городское поселение»  </vt:lpstr>
      <vt:lpstr>МП «Развитие малого, среднего предпринимательства и потребительского рынка»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«Управление и распоряжение муниципальным имуществом  МО «Светогорское городское поселение» </vt:lpstr>
      <vt:lpstr>Структура расходов бюджета  МО «Светогорское городское поселение»  за 2023 год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Ирина Иванова</cp:lastModifiedBy>
  <cp:revision>1560</cp:revision>
  <cp:lastPrinted>2022-11-28T09:52:48Z</cp:lastPrinted>
  <dcterms:created xsi:type="dcterms:W3CDTF">1601-01-01T00:00:00Z</dcterms:created>
  <dcterms:modified xsi:type="dcterms:W3CDTF">2024-05-15T08:51:09Z</dcterms:modified>
</cp:coreProperties>
</file>